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7" r:id="rId1"/>
    <p:sldMasterId id="2147483909" r:id="rId2"/>
  </p:sldMasterIdLst>
  <p:notesMasterIdLst>
    <p:notesMasterId r:id="rId62"/>
  </p:notesMasterIdLst>
  <p:handoutMasterIdLst>
    <p:handoutMasterId r:id="rId63"/>
  </p:handoutMasterIdLst>
  <p:sldIdLst>
    <p:sldId id="324" r:id="rId3"/>
    <p:sldId id="312" r:id="rId4"/>
    <p:sldId id="310" r:id="rId5"/>
    <p:sldId id="347" r:id="rId6"/>
    <p:sldId id="378" r:id="rId7"/>
    <p:sldId id="345" r:id="rId8"/>
    <p:sldId id="379" r:id="rId9"/>
    <p:sldId id="346" r:id="rId10"/>
    <p:sldId id="380" r:id="rId11"/>
    <p:sldId id="348" r:id="rId12"/>
    <p:sldId id="381" r:id="rId13"/>
    <p:sldId id="349" r:id="rId14"/>
    <p:sldId id="382" r:id="rId15"/>
    <p:sldId id="331" r:id="rId16"/>
    <p:sldId id="383" r:id="rId17"/>
    <p:sldId id="332" r:id="rId18"/>
    <p:sldId id="333" r:id="rId19"/>
    <p:sldId id="334" r:id="rId20"/>
    <p:sldId id="335" r:id="rId21"/>
    <p:sldId id="336" r:id="rId22"/>
    <p:sldId id="384" r:id="rId23"/>
    <p:sldId id="350" r:id="rId24"/>
    <p:sldId id="385" r:id="rId25"/>
    <p:sldId id="351" r:id="rId26"/>
    <p:sldId id="386" r:id="rId27"/>
    <p:sldId id="352" r:id="rId28"/>
    <p:sldId id="353" r:id="rId29"/>
    <p:sldId id="354" r:id="rId30"/>
    <p:sldId id="387" r:id="rId31"/>
    <p:sldId id="355" r:id="rId32"/>
    <p:sldId id="356" r:id="rId33"/>
    <p:sldId id="388" r:id="rId34"/>
    <p:sldId id="357" r:id="rId35"/>
    <p:sldId id="358" r:id="rId36"/>
    <p:sldId id="359" r:id="rId37"/>
    <p:sldId id="360" r:id="rId38"/>
    <p:sldId id="272" r:id="rId39"/>
    <p:sldId id="361" r:id="rId40"/>
    <p:sldId id="362" r:id="rId41"/>
    <p:sldId id="363" r:id="rId42"/>
    <p:sldId id="364" r:id="rId43"/>
    <p:sldId id="365" r:id="rId44"/>
    <p:sldId id="366" r:id="rId45"/>
    <p:sldId id="367" r:id="rId46"/>
    <p:sldId id="368" r:id="rId47"/>
    <p:sldId id="369" r:id="rId48"/>
    <p:sldId id="389" r:id="rId49"/>
    <p:sldId id="370" r:id="rId50"/>
    <p:sldId id="300" r:id="rId51"/>
    <p:sldId id="371" r:id="rId52"/>
    <p:sldId id="372" r:id="rId53"/>
    <p:sldId id="373" r:id="rId54"/>
    <p:sldId id="374" r:id="rId55"/>
    <p:sldId id="390" r:id="rId56"/>
    <p:sldId id="375" r:id="rId57"/>
    <p:sldId id="341" r:id="rId58"/>
    <p:sldId id="376" r:id="rId59"/>
    <p:sldId id="377" r:id="rId60"/>
    <p:sldId id="316" r:id="rId6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2" autoAdjust="0"/>
    <p:restoredTop sz="87025" autoAdjust="0"/>
  </p:normalViewPr>
  <p:slideViewPr>
    <p:cSldViewPr>
      <p:cViewPr varScale="1">
        <p:scale>
          <a:sx n="110" d="100"/>
          <a:sy n="110" d="100"/>
        </p:scale>
        <p:origin x="188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FB4700-8FF5-4F2C-B6E7-C6A6A0FF4DD9}"/>
              </a:ext>
            </a:extLst>
          </p:cNvPr>
          <p:cNvSpPr>
            <a:spLocks noGrp="1"/>
          </p:cNvSpPr>
          <p:nvPr>
            <p:ph type="hdr" sz="quarter"/>
          </p:nvPr>
        </p:nvSpPr>
        <p:spPr>
          <a:xfrm>
            <a:off x="0" y="0"/>
            <a:ext cx="3170238" cy="481013"/>
          </a:xfrm>
          <a:prstGeom prst="rect">
            <a:avLst/>
          </a:prstGeom>
        </p:spPr>
        <p:txBody>
          <a:bodyPr vert="horz" lIns="95193" tIns="47597" rIns="95193" bIns="47597" rtlCol="0"/>
          <a:lstStyle>
            <a:lvl1pPr algn="l" eaLnBrk="1" hangingPunct="1">
              <a:defRPr sz="120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BA87564A-1B2C-422E-9074-A381C2388DB2}"/>
              </a:ext>
            </a:extLst>
          </p:cNvPr>
          <p:cNvSpPr>
            <a:spLocks noGrp="1"/>
          </p:cNvSpPr>
          <p:nvPr>
            <p:ph type="dt" sz="quarter" idx="1"/>
          </p:nvPr>
        </p:nvSpPr>
        <p:spPr>
          <a:xfrm>
            <a:off x="4143375" y="0"/>
            <a:ext cx="3170238" cy="481013"/>
          </a:xfrm>
          <a:prstGeom prst="rect">
            <a:avLst/>
          </a:prstGeom>
        </p:spPr>
        <p:txBody>
          <a:bodyPr vert="horz" lIns="95193" tIns="47597" rIns="95193" bIns="47597" rtlCol="0"/>
          <a:lstStyle>
            <a:lvl1pPr algn="r" eaLnBrk="1" hangingPunct="1">
              <a:defRPr sz="1200">
                <a:cs typeface="Arial" charset="0"/>
              </a:defRPr>
            </a:lvl1pPr>
          </a:lstStyle>
          <a:p>
            <a:pPr>
              <a:defRPr/>
            </a:pPr>
            <a:fld id="{D8424D86-4693-4CFC-842B-B83AE625921A}" type="datetimeFigureOut">
              <a:rPr lang="en-US"/>
              <a:pPr>
                <a:defRPr/>
              </a:pPr>
              <a:t>10/15/2019</a:t>
            </a:fld>
            <a:endParaRPr lang="en-US" dirty="0"/>
          </a:p>
        </p:txBody>
      </p:sp>
      <p:sp>
        <p:nvSpPr>
          <p:cNvPr id="4" name="Footer Placeholder 3">
            <a:extLst>
              <a:ext uri="{FF2B5EF4-FFF2-40B4-BE49-F238E27FC236}">
                <a16:creationId xmlns:a16="http://schemas.microsoft.com/office/drawing/2014/main" id="{FDC45D8C-637C-4F6B-9498-296A71EC0E3F}"/>
              </a:ext>
            </a:extLst>
          </p:cNvPr>
          <p:cNvSpPr>
            <a:spLocks noGrp="1"/>
          </p:cNvSpPr>
          <p:nvPr>
            <p:ph type="ftr" sz="quarter" idx="2"/>
          </p:nvPr>
        </p:nvSpPr>
        <p:spPr>
          <a:xfrm>
            <a:off x="0" y="9118600"/>
            <a:ext cx="3170238" cy="481013"/>
          </a:xfrm>
          <a:prstGeom prst="rect">
            <a:avLst/>
          </a:prstGeom>
        </p:spPr>
        <p:txBody>
          <a:bodyPr vert="horz" lIns="95193" tIns="47597" rIns="95193" bIns="47597" rtlCol="0" anchor="b"/>
          <a:lstStyle>
            <a:lvl1pPr algn="l" eaLnBrk="1" hangingPunct="1">
              <a:defRPr sz="120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93A7B53A-C596-4264-8894-9334576C78E0}"/>
              </a:ext>
            </a:extLst>
          </p:cNvPr>
          <p:cNvSpPr>
            <a:spLocks noGrp="1"/>
          </p:cNvSpPr>
          <p:nvPr>
            <p:ph type="sldNum" sz="quarter" idx="3"/>
          </p:nvPr>
        </p:nvSpPr>
        <p:spPr>
          <a:xfrm>
            <a:off x="4143375" y="9118600"/>
            <a:ext cx="3170238" cy="481013"/>
          </a:xfrm>
          <a:prstGeom prst="rect">
            <a:avLst/>
          </a:prstGeom>
        </p:spPr>
        <p:txBody>
          <a:bodyPr vert="horz" wrap="square" lIns="95193" tIns="47597" rIns="95193" bIns="47597" numCol="1" anchor="b" anchorCtr="0" compatLnSpc="1">
            <a:prstTxWarp prst="textNoShape">
              <a:avLst/>
            </a:prstTxWarp>
          </a:bodyPr>
          <a:lstStyle>
            <a:lvl1pPr algn="r" eaLnBrk="1" hangingPunct="1">
              <a:defRPr sz="1200"/>
            </a:lvl1pPr>
          </a:lstStyle>
          <a:p>
            <a:fld id="{735BEDB3-D2CE-44BC-A2C2-967C691B431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AD107B-D1D7-4D06-A387-EB229759D66E}"/>
              </a:ext>
            </a:extLst>
          </p:cNvPr>
          <p:cNvSpPr>
            <a:spLocks noGrp="1"/>
          </p:cNvSpPr>
          <p:nvPr>
            <p:ph type="hdr" sz="quarter"/>
          </p:nvPr>
        </p:nvSpPr>
        <p:spPr>
          <a:xfrm>
            <a:off x="0" y="0"/>
            <a:ext cx="3170238" cy="481013"/>
          </a:xfrm>
          <a:prstGeom prst="rect">
            <a:avLst/>
          </a:prstGeom>
        </p:spPr>
        <p:txBody>
          <a:bodyPr vert="horz" lIns="96641" tIns="48320" rIns="96641" bIns="48320"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B269CCB1-58F2-49C1-8567-45B1C4D572E7}"/>
              </a:ext>
            </a:extLst>
          </p:cNvPr>
          <p:cNvSpPr>
            <a:spLocks noGrp="1"/>
          </p:cNvSpPr>
          <p:nvPr>
            <p:ph type="dt" idx="1"/>
          </p:nvPr>
        </p:nvSpPr>
        <p:spPr>
          <a:xfrm>
            <a:off x="4143375" y="0"/>
            <a:ext cx="3170238" cy="481013"/>
          </a:xfrm>
          <a:prstGeom prst="rect">
            <a:avLst/>
          </a:prstGeom>
        </p:spPr>
        <p:txBody>
          <a:bodyPr vert="horz" lIns="96641" tIns="48320" rIns="96641" bIns="48320" rtlCol="0"/>
          <a:lstStyle>
            <a:lvl1pPr algn="r" eaLnBrk="1" fontAlgn="auto" hangingPunct="1">
              <a:spcBef>
                <a:spcPts val="0"/>
              </a:spcBef>
              <a:spcAft>
                <a:spcPts val="0"/>
              </a:spcAft>
              <a:defRPr sz="1200">
                <a:latin typeface="+mn-lt"/>
                <a:cs typeface="+mn-cs"/>
              </a:defRPr>
            </a:lvl1pPr>
          </a:lstStyle>
          <a:p>
            <a:pPr>
              <a:defRPr/>
            </a:pPr>
            <a:fld id="{41747CE5-9C99-4634-9621-54B93DD78F32}" type="datetimeFigureOut">
              <a:rPr lang="en-US"/>
              <a:pPr>
                <a:defRPr/>
              </a:pPr>
              <a:t>10/15/2019</a:t>
            </a:fld>
            <a:endParaRPr lang="en-US" dirty="0"/>
          </a:p>
        </p:txBody>
      </p:sp>
      <p:sp>
        <p:nvSpPr>
          <p:cNvPr id="4" name="Slide Image Placeholder 3">
            <a:extLst>
              <a:ext uri="{FF2B5EF4-FFF2-40B4-BE49-F238E27FC236}">
                <a16:creationId xmlns:a16="http://schemas.microsoft.com/office/drawing/2014/main" id="{5325659C-0715-406C-96F6-6EA656601D87}"/>
              </a:ext>
            </a:extLst>
          </p:cNvPr>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1" tIns="48320" rIns="96641" bIns="48320" rtlCol="0" anchor="ctr"/>
          <a:lstStyle/>
          <a:p>
            <a:pPr lvl="0"/>
            <a:endParaRPr lang="en-US" noProof="0" dirty="0"/>
          </a:p>
        </p:txBody>
      </p:sp>
      <p:sp>
        <p:nvSpPr>
          <p:cNvPr id="5" name="Notes Placeholder 4">
            <a:extLst>
              <a:ext uri="{FF2B5EF4-FFF2-40B4-BE49-F238E27FC236}">
                <a16:creationId xmlns:a16="http://schemas.microsoft.com/office/drawing/2014/main" id="{12E73F36-5E0A-4B46-A4BD-82735349D600}"/>
              </a:ext>
            </a:extLst>
          </p:cNvPr>
          <p:cNvSpPr>
            <a:spLocks noGrp="1"/>
          </p:cNvSpPr>
          <p:nvPr>
            <p:ph type="body" sz="quarter" idx="3"/>
          </p:nvPr>
        </p:nvSpPr>
        <p:spPr>
          <a:xfrm>
            <a:off x="731838" y="4560888"/>
            <a:ext cx="5851525" cy="4321175"/>
          </a:xfrm>
          <a:prstGeom prst="rect">
            <a:avLst/>
          </a:prstGeom>
        </p:spPr>
        <p:txBody>
          <a:bodyPr vert="horz" lIns="96641" tIns="48320" rIns="96641" bIns="483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9AF1958-F504-46FC-98A0-D23637E5A386}"/>
              </a:ext>
            </a:extLst>
          </p:cNvPr>
          <p:cNvSpPr>
            <a:spLocks noGrp="1"/>
          </p:cNvSpPr>
          <p:nvPr>
            <p:ph type="ftr" sz="quarter" idx="4"/>
          </p:nvPr>
        </p:nvSpPr>
        <p:spPr>
          <a:xfrm>
            <a:off x="0" y="9118600"/>
            <a:ext cx="3170238" cy="481013"/>
          </a:xfrm>
          <a:prstGeom prst="rect">
            <a:avLst/>
          </a:prstGeom>
        </p:spPr>
        <p:txBody>
          <a:bodyPr vert="horz" lIns="96641" tIns="48320" rIns="96641" bIns="48320"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D51466AD-EC7A-4026-B45C-6D9C965368AC}"/>
              </a:ext>
            </a:extLst>
          </p:cNvPr>
          <p:cNvSpPr>
            <a:spLocks noGrp="1"/>
          </p:cNvSpPr>
          <p:nvPr>
            <p:ph type="sldNum" sz="quarter" idx="5"/>
          </p:nvPr>
        </p:nvSpPr>
        <p:spPr>
          <a:xfrm>
            <a:off x="4143375" y="9118600"/>
            <a:ext cx="3170238" cy="481013"/>
          </a:xfrm>
          <a:prstGeom prst="rect">
            <a:avLst/>
          </a:prstGeom>
        </p:spPr>
        <p:txBody>
          <a:bodyPr vert="horz" wrap="square" lIns="96641" tIns="48320" rIns="96641" bIns="48320" numCol="1" anchor="b" anchorCtr="0" compatLnSpc="1">
            <a:prstTxWarp prst="textNoShape">
              <a:avLst/>
            </a:prstTxWarp>
          </a:bodyPr>
          <a:lstStyle>
            <a:lvl1pPr algn="r" eaLnBrk="1" hangingPunct="1">
              <a:defRPr sz="1200"/>
            </a:lvl1pPr>
          </a:lstStyle>
          <a:p>
            <a:fld id="{7E66C9C5-09FC-4EB0-B70E-E04DFE1971D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EE8F149-8264-4B71-A392-D1915AFE65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924ADD6E-BEAD-4C51-AD47-76BFCA8C4C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r>
              <a:rPr lang="en-US" altLang="en-US" i="1" dirty="0"/>
              <a:t>FAFSA on the Web</a:t>
            </a:r>
            <a:r>
              <a:rPr lang="en-US" altLang="en-US" dirty="0"/>
              <a:t> home page (</a:t>
            </a:r>
            <a:r>
              <a:rPr lang="en-US" altLang="en-US" dirty="0">
                <a:hlinkClick r:id="rId3"/>
              </a:rPr>
              <a:t>www.fafsa.gov</a:t>
            </a:r>
            <a:r>
              <a:rPr lang="en-US" altLang="en-US" dirty="0"/>
              <a:t>).</a:t>
            </a:r>
          </a:p>
          <a:p>
            <a:endParaRPr lang="en-US" altLang="en-US" dirty="0"/>
          </a:p>
        </p:txBody>
      </p:sp>
      <p:sp>
        <p:nvSpPr>
          <p:cNvPr id="75780" name="Slide Number Placeholder 3">
            <a:extLst>
              <a:ext uri="{FF2B5EF4-FFF2-40B4-BE49-F238E27FC236}">
                <a16:creationId xmlns:a16="http://schemas.microsoft.com/office/drawing/2014/main" id="{DDD19511-0442-4D06-8016-7BCFFA0E62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87C99B-8601-433D-8CBD-0C697CA893C3}" type="slidenum">
              <a:rPr lang="en-US" altLang="en-US"/>
              <a:pPr/>
              <a:t>4</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A98E787-5008-46F5-BF7C-E15002586F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F11FAFF5-359D-4437-AE86-9E3ECBE938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security purposes, provide answers to five challenge questions. The first two challenge questions are available from a drop down menu; however, the remaining three, Melanie must create her own challenge questions and answers.</a:t>
            </a:r>
          </a:p>
        </p:txBody>
      </p:sp>
      <p:sp>
        <p:nvSpPr>
          <p:cNvPr id="84996" name="Slide Number Placeholder 3">
            <a:extLst>
              <a:ext uri="{FF2B5EF4-FFF2-40B4-BE49-F238E27FC236}">
                <a16:creationId xmlns:a16="http://schemas.microsoft.com/office/drawing/2014/main" id="{F7566BEA-6093-40BA-ADE1-3832FC85E8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07F27E-12DC-4049-9F57-475604D90A85}" type="slidenum">
              <a:rPr lang="en-US" altLang="en-US"/>
              <a:pPr/>
              <a:t>19</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6B444E3D-DDD6-4E48-98C2-22DFC74F25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DF01C6D4-DC32-494E-AB95-7449BDEF3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Submit your FSA ID information.</a:t>
            </a:r>
          </a:p>
          <a:p>
            <a:r>
              <a:rPr lang="en-US" altLang="en-US" dirty="0"/>
              <a:t>Agree to the terms and conditions.</a:t>
            </a:r>
          </a:p>
          <a:p>
            <a:r>
              <a:rPr lang="en-US" altLang="en-US" dirty="0"/>
              <a:t>Verify your e-mail address. (Note: By verifying your e-mail address, you can use your e-mail address as your username when logging into certain ED websites. This verification also allows you to retrieve your username or reset your password without answering challenge questions.)</a:t>
            </a:r>
          </a:p>
          <a:p>
            <a:endParaRPr lang="en-US" altLang="en-US" dirty="0"/>
          </a:p>
          <a:p>
            <a:r>
              <a:rPr lang="en-US" altLang="en-US" b="1" dirty="0"/>
              <a:t>Please refer to the disclaimer on slide 11</a:t>
            </a:r>
          </a:p>
        </p:txBody>
      </p:sp>
      <p:sp>
        <p:nvSpPr>
          <p:cNvPr id="86020" name="Slide Number Placeholder 3">
            <a:extLst>
              <a:ext uri="{FF2B5EF4-FFF2-40B4-BE49-F238E27FC236}">
                <a16:creationId xmlns:a16="http://schemas.microsoft.com/office/drawing/2014/main" id="{4AB72F8A-3045-4219-9FAD-35B92F2220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A303E5D-4362-4B89-A50A-43497BAA77E5}" type="slidenum">
              <a:rPr lang="en-US" altLang="en-US"/>
              <a:pPr/>
              <a:t>20</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C38CC49-57E4-46F4-A826-96835E9B79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8275E800-3A95-4251-817A-87F88E0EE7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“Save Key” allows an applicant to save his/her FAFSA application and return at a later time to complete and submit the application.  The application is saved for 45 days or until the student submits his/her application for processing. Additionally, the Save Key allows applicants a way to share their application with their parents. </a:t>
            </a:r>
          </a:p>
        </p:txBody>
      </p:sp>
      <p:sp>
        <p:nvSpPr>
          <p:cNvPr id="87044" name="Slide Number Placeholder 3">
            <a:extLst>
              <a:ext uri="{FF2B5EF4-FFF2-40B4-BE49-F238E27FC236}">
                <a16:creationId xmlns:a16="http://schemas.microsoft.com/office/drawing/2014/main" id="{EFEC9A2D-73B7-4F0A-9465-1A4191296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74AB9-47AB-45F3-B7A0-F0DD1C996614}" type="slidenum">
              <a:rPr lang="en-US" altLang="en-US"/>
              <a:pPr/>
              <a:t>22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C45940EC-3320-4E69-952C-7C27FEB09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6F254A4F-453E-4B3F-8666-563030FB5D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“Introduction Page”.</a:t>
            </a:r>
          </a:p>
        </p:txBody>
      </p:sp>
      <p:sp>
        <p:nvSpPr>
          <p:cNvPr id="88068" name="Slide Number Placeholder 3">
            <a:extLst>
              <a:ext uri="{FF2B5EF4-FFF2-40B4-BE49-F238E27FC236}">
                <a16:creationId xmlns:a16="http://schemas.microsoft.com/office/drawing/2014/main" id="{9DD1FF8F-5C70-4F3C-859F-54708DA956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E723751-29BC-4DC6-9A98-C5F3AD4FE0AA}" type="slidenum">
              <a:rPr lang="en-US" altLang="en-US"/>
              <a:pPr/>
              <a:t>24</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A8C12E2-C942-4D2B-865A-806F996DF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7CD6780C-6FF9-43EC-80B0-FF0DAA2F3E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“Student Demographic Information” page.</a:t>
            </a:r>
          </a:p>
        </p:txBody>
      </p:sp>
      <p:sp>
        <p:nvSpPr>
          <p:cNvPr id="89092" name="Slide Number Placeholder 3">
            <a:extLst>
              <a:ext uri="{FF2B5EF4-FFF2-40B4-BE49-F238E27FC236}">
                <a16:creationId xmlns:a16="http://schemas.microsoft.com/office/drawing/2014/main" id="{81059443-F96E-4E55-B25C-3421637F44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E4C3BDA-8C08-4B5C-B751-4CD719E33244}" type="slidenum">
              <a:rPr lang="en-US" altLang="en-US"/>
              <a:pPr/>
              <a:t>26</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96162B6-55C5-4E7A-821C-47D9CB3CEA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24D0FCC7-5F7C-4403-83EE-D634A1429E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“Student Eligibility” page.</a:t>
            </a:r>
          </a:p>
          <a:p>
            <a:endParaRPr lang="en-US" altLang="en-US" dirty="0"/>
          </a:p>
          <a:p>
            <a:r>
              <a:rPr lang="en-US" altLang="en-US" dirty="0"/>
              <a:t>The word “college” was added to the question “What will your college grade level be when you begin the 2017-18 school year?”</a:t>
            </a:r>
          </a:p>
        </p:txBody>
      </p:sp>
      <p:sp>
        <p:nvSpPr>
          <p:cNvPr id="90116" name="Slide Number Placeholder 3">
            <a:extLst>
              <a:ext uri="{FF2B5EF4-FFF2-40B4-BE49-F238E27FC236}">
                <a16:creationId xmlns:a16="http://schemas.microsoft.com/office/drawing/2014/main" id="{F382D811-0C3A-4FAC-8F7B-D48B2CBA91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06AAD8-E72A-4805-8119-76AE2FBE78C7}" type="slidenum">
              <a:rPr lang="en-US" altLang="en-US"/>
              <a:pPr/>
              <a:t>27</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7BD439F2-0C54-49D7-8ACE-9F42DC581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31BF26CA-5462-4F17-AA4D-7C46FE1038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“Student Eligibility continued” page.</a:t>
            </a:r>
          </a:p>
          <a:p>
            <a:endParaRPr lang="en-US" altLang="en-US" dirty="0"/>
          </a:p>
          <a:p>
            <a:endParaRPr lang="en-US" altLang="en-US" dirty="0"/>
          </a:p>
        </p:txBody>
      </p:sp>
      <p:sp>
        <p:nvSpPr>
          <p:cNvPr id="91140" name="Slide Number Placeholder 3">
            <a:extLst>
              <a:ext uri="{FF2B5EF4-FFF2-40B4-BE49-F238E27FC236}">
                <a16:creationId xmlns:a16="http://schemas.microsoft.com/office/drawing/2014/main" id="{527CC580-12D9-4F23-A6E1-F30C355B9D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575F0F-E6F1-4DF7-8499-59F597E5055E}" type="slidenum">
              <a:rPr lang="en-US" altLang="en-US"/>
              <a:pPr/>
              <a:t>28</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5C999600-C8CB-42C7-948D-E42CA624F7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4AF5E5AE-ADA1-4DB8-AE40-20D476C52C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“School Selection” page.</a:t>
            </a:r>
          </a:p>
        </p:txBody>
      </p:sp>
      <p:sp>
        <p:nvSpPr>
          <p:cNvPr id="92164" name="Slide Number Placeholder 3">
            <a:extLst>
              <a:ext uri="{FF2B5EF4-FFF2-40B4-BE49-F238E27FC236}">
                <a16:creationId xmlns:a16="http://schemas.microsoft.com/office/drawing/2014/main" id="{0AE7480F-85C0-4336-87D1-8C8B8C9917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A1F49C-D226-4B19-8BF2-84DBD9C55377}" type="slidenum">
              <a:rPr lang="en-US" altLang="en-US"/>
              <a:pPr/>
              <a:t>30</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F891DE8-49A9-4CBA-B11D-F4F2127FA9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37361C03-42C0-44EF-A5E0-1098FD8D5F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“School Selection Summary” page.</a:t>
            </a:r>
          </a:p>
        </p:txBody>
      </p:sp>
      <p:sp>
        <p:nvSpPr>
          <p:cNvPr id="93188" name="Slide Number Placeholder 3">
            <a:extLst>
              <a:ext uri="{FF2B5EF4-FFF2-40B4-BE49-F238E27FC236}">
                <a16:creationId xmlns:a16="http://schemas.microsoft.com/office/drawing/2014/main" id="{C210AF7F-DC52-4F06-8D60-9DA13C9118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F70992F-741D-4D71-B908-16A4773C5828}" type="slidenum">
              <a:rPr lang="en-US" altLang="en-US"/>
              <a:pPr/>
              <a:t>31</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8389DE85-6861-4321-A417-D22A5F024C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ADB2D61B-41A6-4C18-B360-D36E30CF74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“Dependency Determination” page.</a:t>
            </a:r>
          </a:p>
        </p:txBody>
      </p:sp>
      <p:sp>
        <p:nvSpPr>
          <p:cNvPr id="94212" name="Slide Number Placeholder 3">
            <a:extLst>
              <a:ext uri="{FF2B5EF4-FFF2-40B4-BE49-F238E27FC236}">
                <a16:creationId xmlns:a16="http://schemas.microsoft.com/office/drawing/2014/main" id="{6A3C2F7A-CBE6-4383-A153-7FFF0D156D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559493-9BC0-4491-B254-4440C1BF01B3}" type="slidenum">
              <a:rPr lang="en-US" altLang="en-US"/>
              <a:pPr/>
              <a:t>33</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C197C43-7D13-4C7E-8E5A-6852C9B55D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DF4608A-6481-44B5-AE97-ADEC1D9286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“Login” page.  Because the FAFSA is </a:t>
            </a:r>
            <a:r>
              <a:rPr lang="en-US" altLang="en-US" u="sng" dirty="0"/>
              <a:t>ALWAYS</a:t>
            </a:r>
            <a:r>
              <a:rPr lang="en-US" altLang="en-US" dirty="0"/>
              <a:t> the student’s application (rather than the parent’s), the student inputs his or her information first.  The personal identifying information entered here will form the record locators within the FAFSA database.  </a:t>
            </a:r>
          </a:p>
        </p:txBody>
      </p:sp>
      <p:sp>
        <p:nvSpPr>
          <p:cNvPr id="76804" name="Slide Number Placeholder 3">
            <a:extLst>
              <a:ext uri="{FF2B5EF4-FFF2-40B4-BE49-F238E27FC236}">
                <a16:creationId xmlns:a16="http://schemas.microsoft.com/office/drawing/2014/main" id="{A8D8B148-E58F-4653-9A30-3836A20474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3EC601-FE43-4D67-BFCF-AB716575987D}" type="slidenum">
              <a:rPr lang="en-US" altLang="en-US"/>
              <a:pPr/>
              <a:t>6</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5758C59B-9AB2-49E5-82E4-313F5AA11E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44D997FD-3D3B-4133-AC53-A6DAB253AC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“Dependency Status Results” page.</a:t>
            </a:r>
          </a:p>
          <a:p>
            <a:endParaRPr lang="en-US" altLang="en-US" dirty="0"/>
          </a:p>
          <a:p>
            <a:r>
              <a:rPr lang="en-US" altLang="en-US" dirty="0"/>
              <a:t>This page only displays if the applicant has been determined to be dependent.</a:t>
            </a:r>
          </a:p>
        </p:txBody>
      </p:sp>
      <p:sp>
        <p:nvSpPr>
          <p:cNvPr id="95236" name="Slide Number Placeholder 3">
            <a:extLst>
              <a:ext uri="{FF2B5EF4-FFF2-40B4-BE49-F238E27FC236}">
                <a16:creationId xmlns:a16="http://schemas.microsoft.com/office/drawing/2014/main" id="{EE6BFD3E-F640-44C7-997D-93335C9E01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865652-BD7C-4574-A27B-10A23614512C}" type="slidenum">
              <a:rPr lang="en-US" altLang="en-US"/>
              <a:pPr/>
              <a:t>34</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7940A3D-D264-44ED-980B-F35A800B58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37514185-E507-4AA0-A42A-09D99FDDC8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“Parent Demographic Information” page.   </a:t>
            </a:r>
            <a:r>
              <a:rPr lang="en-US" altLang="en-US" b="1" dirty="0"/>
              <a:t>NOTE</a:t>
            </a:r>
            <a:r>
              <a:rPr lang="en-US" altLang="en-US" dirty="0"/>
              <a:t>: Information in this portion pertains to the parent</a:t>
            </a:r>
          </a:p>
          <a:p>
            <a:endParaRPr lang="en-US" altLang="en-US" dirty="0"/>
          </a:p>
        </p:txBody>
      </p:sp>
      <p:sp>
        <p:nvSpPr>
          <p:cNvPr id="96260" name="Slide Number Placeholder 3">
            <a:extLst>
              <a:ext uri="{FF2B5EF4-FFF2-40B4-BE49-F238E27FC236}">
                <a16:creationId xmlns:a16="http://schemas.microsoft.com/office/drawing/2014/main" id="{0B823963-FB1F-419C-A360-744D531FFF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F89937-F1AD-4623-8B9B-D7F635A3C90C}" type="slidenum">
              <a:rPr lang="en-US" altLang="en-US"/>
              <a:pPr/>
              <a:t>35</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093B6D9-3C7E-43AA-821E-0935916944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C0B60608-62EF-4CBD-A922-A5C53BD0777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 “Parent Tax Information” page.</a:t>
            </a:r>
          </a:p>
          <a:p>
            <a:pPr>
              <a:defRPr/>
            </a:pPr>
            <a:endParaRPr lang="en-US" altLang="en-US" dirty="0"/>
          </a:p>
          <a:p>
            <a:pPr>
              <a:defRPr/>
            </a:pPr>
            <a:r>
              <a:rPr lang="en-US" altLang="en-US" dirty="0"/>
              <a:t>New for 2019-20, the 2017 tax information will be requested instead of the 2018 tax information. To emphasize this change for students and parents, an alert message will display indicating “</a:t>
            </a:r>
            <a:r>
              <a:rPr lang="en-US" altLang="en-US" b="1" dirty="0"/>
              <a:t>Attention! </a:t>
            </a:r>
            <a:r>
              <a:rPr lang="en-US" altLang="en-US" dirty="0"/>
              <a:t>You must provide financial information from your parents’ </a:t>
            </a:r>
            <a:r>
              <a:rPr lang="en-US" altLang="en-US" b="1" dirty="0"/>
              <a:t>2017 tax return </a:t>
            </a:r>
            <a:r>
              <a:rPr lang="en-US" altLang="en-US" dirty="0"/>
              <a:t>on the following pages.” </a:t>
            </a:r>
          </a:p>
          <a:p>
            <a:pPr>
              <a:defRPr/>
            </a:pPr>
            <a:endParaRPr lang="en-US" altLang="en-US" dirty="0"/>
          </a:p>
          <a:p>
            <a:pPr>
              <a:defRPr/>
            </a:pPr>
            <a:r>
              <a:rPr lang="en-US" altLang="en-US" dirty="0"/>
              <a:t>Additionally, the IRS Data Retrieval Tool (DRT) section of the application has been revised to make the following changes: </a:t>
            </a:r>
          </a:p>
          <a:p>
            <a:pPr marL="237127" indent="-237127">
              <a:buFontTx/>
              <a:buAutoNum type="arabicPeriod"/>
              <a:defRPr/>
            </a:pPr>
            <a:r>
              <a:rPr lang="en-US" altLang="en-US" dirty="0"/>
              <a:t>The “Did you, the parents, file taxes electronically in the last 3 weeks (or by mail in the last 11 weeks)?” question has been removed. </a:t>
            </a:r>
          </a:p>
          <a:p>
            <a:pPr marL="237127" indent="-237127">
              <a:buFontTx/>
              <a:buAutoNum type="arabicPeriod"/>
              <a:defRPr/>
            </a:pPr>
            <a:r>
              <a:rPr lang="en-US" altLang="en-US" dirty="0"/>
              <a:t>Parents will not be requested to provide their FSA ID (if not already provided) on the “Parent Tax Information” page prior to clicking “Link to IRS”</a:t>
            </a:r>
          </a:p>
          <a:p>
            <a:pPr marL="237127" indent="-237127">
              <a:buFontTx/>
              <a:buAutoNum type="arabicPeriod"/>
              <a:defRPr/>
            </a:pPr>
            <a:r>
              <a:rPr lang="en-US" altLang="en-US" dirty="0"/>
              <a:t>The Amended Tax Return and Foreign Tax Return questions have been revised to include 2015 as part of the question. </a:t>
            </a:r>
          </a:p>
          <a:p>
            <a:pPr marL="237127" indent="-237127">
              <a:buFontTx/>
              <a:buAutoNum type="arabicPeriod"/>
              <a:defRPr/>
            </a:pPr>
            <a:r>
              <a:rPr lang="en-US" altLang="en-US" dirty="0"/>
              <a:t>The definition of the 1040 X amended tax return can be found by following the link that was added to the question. </a:t>
            </a:r>
          </a:p>
        </p:txBody>
      </p:sp>
      <p:sp>
        <p:nvSpPr>
          <p:cNvPr id="97284" name="Slide Number Placeholder 3">
            <a:extLst>
              <a:ext uri="{FF2B5EF4-FFF2-40B4-BE49-F238E27FC236}">
                <a16:creationId xmlns:a16="http://schemas.microsoft.com/office/drawing/2014/main" id="{4DF09C0C-4D03-47B5-92B0-6F4A0C13EC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12A4717-008C-40A1-9841-3FA31F5703CE}" type="slidenum">
              <a:rPr lang="en-US" altLang="en-US"/>
              <a:pPr/>
              <a:t>36</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333E7204-0054-409B-AE06-A6E541F017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7C01D204-5E77-4723-B4FF-5E93D04792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we’re going to list some basic income information for Melanie’s parents. </a:t>
            </a:r>
          </a:p>
        </p:txBody>
      </p:sp>
      <p:sp>
        <p:nvSpPr>
          <p:cNvPr id="98308" name="Slide Number Placeholder 3">
            <a:extLst>
              <a:ext uri="{FF2B5EF4-FFF2-40B4-BE49-F238E27FC236}">
                <a16:creationId xmlns:a16="http://schemas.microsoft.com/office/drawing/2014/main" id="{E516F7BD-38CF-442F-BDE1-C0A9F26FBE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687DF5-E800-4D57-A7D6-A7DF3721F1CA}" type="slidenum">
              <a:rPr lang="en-US" altLang="en-US"/>
              <a:pPr>
                <a:spcBef>
                  <a:spcPct val="0"/>
                </a:spcBef>
              </a:pPr>
              <a:t>37</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1B87723-A302-4324-9131-6E0B46ECDC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8C0E084E-A01E-4429-A5A3-5111BA9B2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“Leaving </a:t>
            </a:r>
            <a:r>
              <a:rPr lang="en-US" altLang="en-US" i="1" dirty="0"/>
              <a:t>FAFSA on the Web</a:t>
            </a:r>
            <a:r>
              <a:rPr lang="en-US" altLang="en-US" dirty="0"/>
              <a:t>” page.</a:t>
            </a:r>
          </a:p>
          <a:p>
            <a:endParaRPr lang="en-US" altLang="en-US" dirty="0"/>
          </a:p>
          <a:p>
            <a:r>
              <a:rPr lang="en-US" altLang="en-US" dirty="0"/>
              <a:t>The “Leaving </a:t>
            </a:r>
            <a:r>
              <a:rPr lang="en-US" altLang="en-US" i="1" dirty="0"/>
              <a:t>FAFSA on the Web</a:t>
            </a:r>
            <a:r>
              <a:rPr lang="en-US" altLang="en-US" dirty="0"/>
              <a:t>” page has been revised to provide information on how to utilize the IRS DRT and what will occur if they opt to not use the IRS DRT. This page has been revised to request the parent’s FSA ID to access the IRS DRT.</a:t>
            </a:r>
          </a:p>
        </p:txBody>
      </p:sp>
      <p:sp>
        <p:nvSpPr>
          <p:cNvPr id="99332" name="Slide Number Placeholder 3">
            <a:extLst>
              <a:ext uri="{FF2B5EF4-FFF2-40B4-BE49-F238E27FC236}">
                <a16:creationId xmlns:a16="http://schemas.microsoft.com/office/drawing/2014/main" id="{4E142AF1-2AD7-4E92-A67F-C7DEBB376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E83FB3-8A19-4071-97EE-2A21CD6B289D}" type="slidenum">
              <a:rPr lang="en-US" altLang="en-US"/>
              <a:pPr/>
              <a:t>38</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907C26B-CC55-42D3-A484-FE5AE06283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3D03E5ED-C80E-494C-A574-F3870960AB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Warning text IRS DRT site is displayed.</a:t>
            </a:r>
          </a:p>
        </p:txBody>
      </p:sp>
      <p:sp>
        <p:nvSpPr>
          <p:cNvPr id="100356" name="Slide Number Placeholder 3">
            <a:extLst>
              <a:ext uri="{FF2B5EF4-FFF2-40B4-BE49-F238E27FC236}">
                <a16:creationId xmlns:a16="http://schemas.microsoft.com/office/drawing/2014/main" id="{0EECD213-70A1-4596-AA1D-05529F9CF0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CF5497-AFAF-4066-BFAB-8F1AD704EFA3}" type="slidenum">
              <a:rPr lang="en-US" altLang="en-US"/>
              <a:pPr/>
              <a:t>39</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86534EAB-5EA8-45A4-B0EE-93F86EEDEB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6AA1E12A-D2B1-48CF-A2DA-DFE81C1A21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IRS Data Retrieval Tool, page 1, containing user demographic information.</a:t>
            </a:r>
          </a:p>
          <a:p>
            <a:endParaRPr lang="en-US" altLang="en-US" dirty="0"/>
          </a:p>
          <a:p>
            <a:r>
              <a:rPr lang="en-US" altLang="en-US" dirty="0"/>
              <a:t>Even though the fields at the top are pre-filled based on FAFSA responses, the first name, last name, date of birth, and the filing status can be updated on this page. The Social Security Number cannot be updated.</a:t>
            </a:r>
          </a:p>
        </p:txBody>
      </p:sp>
      <p:sp>
        <p:nvSpPr>
          <p:cNvPr id="101380" name="Slide Number Placeholder 3">
            <a:extLst>
              <a:ext uri="{FF2B5EF4-FFF2-40B4-BE49-F238E27FC236}">
                <a16:creationId xmlns:a16="http://schemas.microsoft.com/office/drawing/2014/main" id="{144DC5D6-4B6E-4678-B9FD-1187F0EC1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15FAC8-6206-4CDA-8F99-F00600FACAC3}" type="slidenum">
              <a:rPr lang="en-US" altLang="en-US"/>
              <a:pPr/>
              <a:t>40</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62A4C0E4-4CF3-4C42-B7E1-3AD362C8CC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E5310F08-D1F9-4AC9-92D5-662B3B1092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IRS Data Retrieval Tool, page 1, containing user demographic information (continued, updated with user information). The user can click “Submit” to retrieve IRS data, or “Return to FAFSA” to discontinue use of the IRS DRT and return to FOTW.</a:t>
            </a:r>
          </a:p>
        </p:txBody>
      </p:sp>
      <p:sp>
        <p:nvSpPr>
          <p:cNvPr id="102404" name="Slide Number Placeholder 3">
            <a:extLst>
              <a:ext uri="{FF2B5EF4-FFF2-40B4-BE49-F238E27FC236}">
                <a16:creationId xmlns:a16="http://schemas.microsoft.com/office/drawing/2014/main" id="{06A8EF0C-6D9C-44AD-B25F-808B404035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8F205C1-10DC-40CA-A0A0-0AAB627E7989}" type="slidenum">
              <a:rPr lang="en-US" altLang="en-US"/>
              <a:pPr/>
              <a:t>41</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B39BD05B-41E3-4A52-9770-066A09AA4D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AD9CAD02-8E7B-4817-B016-278E6A8AF9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IRS Data Retrieval Tool, page 2, containing user-specific IRS data. </a:t>
            </a:r>
          </a:p>
          <a:p>
            <a:endParaRPr lang="en-US" altLang="en-US" dirty="0"/>
          </a:p>
          <a:p>
            <a:r>
              <a:rPr lang="en-US" altLang="en-US" dirty="0"/>
              <a:t>The user can check the “Transfer My Tax Information…” box and click “Transfer Now” to carry this data back into FOTW.</a:t>
            </a:r>
          </a:p>
          <a:p>
            <a:endParaRPr lang="en-US" altLang="en-US" dirty="0"/>
          </a:p>
          <a:p>
            <a:r>
              <a:rPr lang="en-US" altLang="en-US" dirty="0"/>
              <a:t>The user can check the “Do Not Transfer…” box and click “Do Not Transfer” to discontinue use of the IRS DRT and return to FOTW.</a:t>
            </a:r>
          </a:p>
          <a:p>
            <a:endParaRPr lang="en-US" altLang="en-US" dirty="0"/>
          </a:p>
          <a:p>
            <a:r>
              <a:rPr lang="en-US" altLang="en-US" dirty="0"/>
              <a:t>The user can click the “Print this page” icon in order to print the data that is displayed on this page.</a:t>
            </a:r>
          </a:p>
        </p:txBody>
      </p:sp>
      <p:sp>
        <p:nvSpPr>
          <p:cNvPr id="103428" name="Slide Number Placeholder 3">
            <a:extLst>
              <a:ext uri="{FF2B5EF4-FFF2-40B4-BE49-F238E27FC236}">
                <a16:creationId xmlns:a16="http://schemas.microsoft.com/office/drawing/2014/main" id="{179CABC0-4B63-46EE-BDE7-B86CED186E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33F0394-3925-4C20-941D-7829697C1AA3}" type="slidenum">
              <a:rPr lang="en-US" altLang="en-US"/>
              <a:pPr/>
              <a:t>42</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27938862-593F-4380-918E-C66735D0C6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75E36A54-A9B7-461E-89DE-BB99C74333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“Parent Financial Information” page.</a:t>
            </a:r>
          </a:p>
          <a:p>
            <a:endParaRPr lang="en-US" altLang="en-US" dirty="0"/>
          </a:p>
          <a:p>
            <a:r>
              <a:rPr lang="en-US" altLang="en-US" dirty="0"/>
              <a:t>“Medicaid” has been added as an option under the Federal Means Tested Benefits. On all output documents, this will be listed as part of the Supplemental Security Income (SSI) response. </a:t>
            </a:r>
          </a:p>
          <a:p>
            <a:endParaRPr lang="en-US" altLang="en-US" dirty="0"/>
          </a:p>
          <a:p>
            <a:r>
              <a:rPr lang="en-US" altLang="en-US" dirty="0"/>
              <a:t>“School” has been added as part of the “Free or Reduced Price School Lunch” question. </a:t>
            </a:r>
          </a:p>
        </p:txBody>
      </p:sp>
      <p:sp>
        <p:nvSpPr>
          <p:cNvPr id="104452" name="Slide Number Placeholder 3">
            <a:extLst>
              <a:ext uri="{FF2B5EF4-FFF2-40B4-BE49-F238E27FC236}">
                <a16:creationId xmlns:a16="http://schemas.microsoft.com/office/drawing/2014/main" id="{0617B530-7909-4BB8-B970-4B8E1178D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1B32C6-A4DB-4AF3-9BA4-8AD287152013}" type="slidenum">
              <a:rPr lang="en-US" altLang="en-US"/>
              <a:pPr/>
              <a:t>43</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C159E2C-B8EA-4CEC-943B-1E4502E695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F0DEE078-6838-411D-91A2-0C3F7C664B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“Login” page with Enter your FSA ID option selected. </a:t>
            </a:r>
          </a:p>
          <a:p>
            <a:endParaRPr lang="en-US" altLang="en-US" dirty="0"/>
          </a:p>
          <a:p>
            <a:r>
              <a:rPr lang="en-US" altLang="en-US" dirty="0"/>
              <a:t>Note: It is beneficial for the student/parent to include an e-mail address on his/her FSA ID account to allow the U.S. Department of Education to communicate directly with the FSA ID owner about the status of his/her account. The e-mail address is entered when the student/parent applies for his/her FSA ID. </a:t>
            </a:r>
          </a:p>
          <a:p>
            <a:endParaRPr lang="en-US" altLang="en-US" dirty="0"/>
          </a:p>
          <a:p>
            <a:r>
              <a:rPr lang="en-US" altLang="en-US" dirty="0"/>
              <a:t>Reminder: While the e-mail address for FSA ID is optional, if the user does want to include an e-mail address, it can be used only once with an FSA ID. If users share an e-mail address, only one user may link the e-mail address to an FSA ID. </a:t>
            </a:r>
          </a:p>
        </p:txBody>
      </p:sp>
      <p:sp>
        <p:nvSpPr>
          <p:cNvPr id="77828" name="Slide Number Placeholder 3">
            <a:extLst>
              <a:ext uri="{FF2B5EF4-FFF2-40B4-BE49-F238E27FC236}">
                <a16:creationId xmlns:a16="http://schemas.microsoft.com/office/drawing/2014/main" id="{51AF2776-D3AC-4815-A219-ABF09C2089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E7D5F1D-D518-4BE2-B928-4A03C4A96F58}" type="slidenum">
              <a:rPr lang="en-US" altLang="en-US"/>
              <a:pPr/>
              <a:t>8</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7A412BFC-4E87-48DC-9F26-52E2B0B4D7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BBFF7979-BE16-44FF-9B6C-098E6C880B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top half of the “Parent Financial Information continued” page. The bottom half of the page is continued on the next slide.</a:t>
            </a:r>
          </a:p>
        </p:txBody>
      </p:sp>
      <p:sp>
        <p:nvSpPr>
          <p:cNvPr id="105476" name="Slide Number Placeholder 3">
            <a:extLst>
              <a:ext uri="{FF2B5EF4-FFF2-40B4-BE49-F238E27FC236}">
                <a16:creationId xmlns:a16="http://schemas.microsoft.com/office/drawing/2014/main" id="{EDBFA97F-603C-4B49-B800-2ED067975C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86F7090-C339-4D88-B660-3910458721AB}" type="slidenum">
              <a:rPr lang="en-US" altLang="en-US"/>
              <a:pPr/>
              <a:t>44</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17892ABD-9A76-4F98-AA68-7B0FFDCAC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57E035B9-0F0F-4A35-B04C-65584F7224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bottom half of the “Parent Financial Information continued” page.</a:t>
            </a:r>
          </a:p>
          <a:p>
            <a:endParaRPr lang="en-US" altLang="en-US" dirty="0"/>
          </a:p>
          <a:p>
            <a:endParaRPr lang="en-US" altLang="en-US" dirty="0"/>
          </a:p>
        </p:txBody>
      </p:sp>
      <p:sp>
        <p:nvSpPr>
          <p:cNvPr id="106500" name="Slide Number Placeholder 3">
            <a:extLst>
              <a:ext uri="{FF2B5EF4-FFF2-40B4-BE49-F238E27FC236}">
                <a16:creationId xmlns:a16="http://schemas.microsoft.com/office/drawing/2014/main" id="{A0FFBF3B-3624-4165-A1F1-45825F17F0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2372E37-EF79-43EF-9B04-A0C477F180B5}" type="slidenum">
              <a:rPr lang="en-US" altLang="en-US"/>
              <a:pPr/>
              <a:t>45</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B8F3C085-7672-4D4F-9AC5-14FB4435E0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A81363EC-911D-4E79-94D7-C6331127CC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bottom half “Parent Financial Information continued” page.</a:t>
            </a:r>
          </a:p>
          <a:p>
            <a:endParaRPr lang="en-US" altLang="en-US" dirty="0"/>
          </a:p>
          <a:p>
            <a:endParaRPr lang="en-US" altLang="en-US" dirty="0"/>
          </a:p>
        </p:txBody>
      </p:sp>
      <p:sp>
        <p:nvSpPr>
          <p:cNvPr id="107524" name="Slide Number Placeholder 3">
            <a:extLst>
              <a:ext uri="{FF2B5EF4-FFF2-40B4-BE49-F238E27FC236}">
                <a16:creationId xmlns:a16="http://schemas.microsoft.com/office/drawing/2014/main" id="{A3396697-F1AC-4516-8B1B-A170DFD83E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C063112-B47B-4949-ADA4-DB98867BF898}" type="slidenum">
              <a:rPr lang="en-US" altLang="en-US"/>
              <a:pPr/>
              <a:t>46</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87197D7-5AF9-493E-AAB5-8815242F00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243086B8-15F1-4F7F-89E2-980579E983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“Student Tax information” page.</a:t>
            </a:r>
          </a:p>
          <a:p>
            <a:endParaRPr lang="en-US" altLang="en-US" dirty="0"/>
          </a:p>
          <a:p>
            <a:r>
              <a:rPr lang="en-US" altLang="en-US" dirty="0"/>
              <a:t>New for 2019-20, the 2017 tax information will be requested instead of the 2018 tax information. To emphasize this change for students and parents, an alert message will display indicating “</a:t>
            </a:r>
            <a:r>
              <a:rPr lang="en-US" altLang="en-US" b="1" dirty="0"/>
              <a:t>Attention! </a:t>
            </a:r>
            <a:r>
              <a:rPr lang="en-US" altLang="en-US" dirty="0"/>
              <a:t>You must provide financial information from your </a:t>
            </a:r>
            <a:r>
              <a:rPr lang="en-US" altLang="en-US" b="1" dirty="0"/>
              <a:t>2017 tax return </a:t>
            </a:r>
            <a:r>
              <a:rPr lang="en-US" altLang="en-US" dirty="0"/>
              <a:t>on the following pages.” </a:t>
            </a:r>
          </a:p>
          <a:p>
            <a:endParaRPr lang="en-US" altLang="en-US" dirty="0"/>
          </a:p>
          <a:p>
            <a:r>
              <a:rPr lang="en-US" altLang="en-US" dirty="0"/>
              <a:t>Additionally, the IRS DRT section of the application has been revised to make the following changes: </a:t>
            </a:r>
          </a:p>
          <a:p>
            <a:pPr>
              <a:buFontTx/>
              <a:buAutoNum type="arabicPeriod"/>
            </a:pPr>
            <a:r>
              <a:rPr lang="en-US" altLang="en-US" dirty="0"/>
              <a:t>The “Did you file taxes electronically in the last 3 weeks (or by mail in the last 11 weeks)?” question has been removed. </a:t>
            </a:r>
          </a:p>
          <a:p>
            <a:pPr>
              <a:buFontTx/>
              <a:buAutoNum type="arabicPeriod"/>
            </a:pPr>
            <a:r>
              <a:rPr lang="en-US" altLang="en-US" dirty="0"/>
              <a:t>Students will not be requested to provide their FSA ID (if not already provided) on the Student Tax Information page prior to clicking “Link to IRS”</a:t>
            </a:r>
          </a:p>
          <a:p>
            <a:pPr marL="711200" lvl="1" indent="-236538">
              <a:buFontTx/>
              <a:buAutoNum type="arabicPeriod"/>
            </a:pPr>
            <a:r>
              <a:rPr lang="en-US" altLang="en-US" dirty="0"/>
              <a:t>The student should click “Link to IRS” rather than “Next” on this page. </a:t>
            </a:r>
          </a:p>
          <a:p>
            <a:pPr>
              <a:buFontTx/>
              <a:buAutoNum type="arabicPeriod"/>
            </a:pPr>
            <a:r>
              <a:rPr lang="en-US" altLang="en-US" dirty="0"/>
              <a:t>The Amended Tax Return and Foreign Tax Return questions have been revised to include 2017 as part of the question. </a:t>
            </a:r>
          </a:p>
          <a:p>
            <a:pPr>
              <a:buFontTx/>
              <a:buAutoNum type="arabicPeriod"/>
            </a:pPr>
            <a:r>
              <a:rPr lang="en-US" altLang="en-US" dirty="0"/>
              <a:t>The definition of the 1040 X amended tax return can be found by following the link that was added to the question. </a:t>
            </a:r>
          </a:p>
          <a:p>
            <a:pPr>
              <a:buFontTx/>
              <a:buAutoNum type="arabicPeriod"/>
            </a:pPr>
            <a:endParaRPr lang="en-US" altLang="en-US" dirty="0"/>
          </a:p>
        </p:txBody>
      </p:sp>
      <p:sp>
        <p:nvSpPr>
          <p:cNvPr id="108548" name="Slide Number Placeholder 3">
            <a:extLst>
              <a:ext uri="{FF2B5EF4-FFF2-40B4-BE49-F238E27FC236}">
                <a16:creationId xmlns:a16="http://schemas.microsoft.com/office/drawing/2014/main" id="{A5618838-7B4F-4B3F-B46C-4CDB125B69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3BBED6-0303-4F8F-B1DB-2DA919E61757}" type="slidenum">
              <a:rPr lang="en-US" altLang="en-US"/>
              <a:pPr/>
              <a:t>48</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0F5DE925-7214-45D3-8DF3-97662350C0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0E1090D2-C98D-4776-9A01-0981DCC936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Melanie will provide her tax information.  Let’s say she earned $1,200.00 by working part-time during the year.  She will input that amount as her AGI.</a:t>
            </a:r>
          </a:p>
        </p:txBody>
      </p:sp>
      <p:sp>
        <p:nvSpPr>
          <p:cNvPr id="109572" name="Slide Number Placeholder 3">
            <a:extLst>
              <a:ext uri="{FF2B5EF4-FFF2-40B4-BE49-F238E27FC236}">
                <a16:creationId xmlns:a16="http://schemas.microsoft.com/office/drawing/2014/main" id="{7440697A-8675-4AA6-902F-2F8BF079E1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7CE72B-055E-44E1-8E3A-AF4BCD95DE75}" type="slidenum">
              <a:rPr lang="en-US" altLang="en-US"/>
              <a:pPr>
                <a:spcBef>
                  <a:spcPct val="0"/>
                </a:spcBef>
              </a:pPr>
              <a:t>49</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156E188E-9E98-47D4-AF4D-D6A6EBAE5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682836A4-01AC-4384-AE22-F114634A1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“Leaving </a:t>
            </a:r>
            <a:r>
              <a:rPr lang="en-US" altLang="en-US" i="1" dirty="0"/>
              <a:t>FAFSA on the Web</a:t>
            </a:r>
            <a:r>
              <a:rPr lang="en-US" altLang="en-US" dirty="0"/>
              <a:t>” page, displayed when the student is going to the IRS Web site.</a:t>
            </a:r>
          </a:p>
          <a:p>
            <a:endParaRPr lang="en-US" altLang="en-US" dirty="0"/>
          </a:p>
          <a:p>
            <a:r>
              <a:rPr lang="en-US" altLang="en-US" dirty="0"/>
              <a:t>The “Leaving </a:t>
            </a:r>
            <a:r>
              <a:rPr lang="en-US" altLang="en-US" i="1" dirty="0"/>
              <a:t>FAFSA on the Web</a:t>
            </a:r>
            <a:r>
              <a:rPr lang="en-US" altLang="en-US" dirty="0"/>
              <a:t>” page has been revised to provide information on how to utilize the IRS DRT and what will occur if they opt to not use the IRS DRT. </a:t>
            </a:r>
          </a:p>
          <a:p>
            <a:endParaRPr lang="en-US" altLang="en-US" dirty="0"/>
          </a:p>
          <a:p>
            <a:r>
              <a:rPr lang="en-US" altLang="en-US" dirty="0"/>
              <a:t>In this case, the FSA ID for the student was entered when logging into their FAFSA, so it is not requested on this page. </a:t>
            </a:r>
          </a:p>
        </p:txBody>
      </p:sp>
      <p:sp>
        <p:nvSpPr>
          <p:cNvPr id="110596" name="Slide Number Placeholder 3">
            <a:extLst>
              <a:ext uri="{FF2B5EF4-FFF2-40B4-BE49-F238E27FC236}">
                <a16:creationId xmlns:a16="http://schemas.microsoft.com/office/drawing/2014/main" id="{D5AA1061-6AB2-45F3-A911-D496FDA10B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9EA4AC-C1F5-41CA-BC54-89802049FD5E}" type="slidenum">
              <a:rPr lang="en-US" altLang="en-US"/>
              <a:pPr/>
              <a:t>50</a:t>
            </a:fld>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38446CA8-EBF9-47A9-8B09-5B7FE8F2D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CF7664DB-3A13-496F-8507-A51BA5E39C3E}"/>
              </a:ext>
            </a:extLst>
          </p:cNvPr>
          <p:cNvSpPr>
            <a:spLocks noGrp="1"/>
          </p:cNvSpPr>
          <p:nvPr>
            <p:ph type="body" idx="1"/>
          </p:nvPr>
        </p:nvSpPr>
        <p:spPr bwMode="auto">
          <a:xfrm>
            <a:off x="288925" y="4560888"/>
            <a:ext cx="665797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“Student Financial Information” page.</a:t>
            </a:r>
          </a:p>
        </p:txBody>
      </p:sp>
      <p:sp>
        <p:nvSpPr>
          <p:cNvPr id="111620" name="Slide Number Placeholder 3">
            <a:extLst>
              <a:ext uri="{FF2B5EF4-FFF2-40B4-BE49-F238E27FC236}">
                <a16:creationId xmlns:a16="http://schemas.microsoft.com/office/drawing/2014/main" id="{E3B7A7D2-579F-4528-9306-BBCF1B4EDE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C0AAF11-A7EC-4419-AA84-FD5A7F403B9D}" type="slidenum">
              <a:rPr lang="en-US" altLang="en-US"/>
              <a:pPr/>
              <a:t>51</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48555E0E-3C55-459E-9C19-6AED4A58B9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27810C8B-287C-4B77-AD28-03028C217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Top half of the “Student Financial Information continued” page. Bottom half of the page is continued on the next slide.</a:t>
            </a:r>
          </a:p>
          <a:p>
            <a:endParaRPr lang="en-US" altLang="en-US" dirty="0"/>
          </a:p>
          <a:p>
            <a:endParaRPr lang="en-US" altLang="en-US" dirty="0"/>
          </a:p>
        </p:txBody>
      </p:sp>
      <p:sp>
        <p:nvSpPr>
          <p:cNvPr id="112644" name="Slide Number Placeholder 3">
            <a:extLst>
              <a:ext uri="{FF2B5EF4-FFF2-40B4-BE49-F238E27FC236}">
                <a16:creationId xmlns:a16="http://schemas.microsoft.com/office/drawing/2014/main" id="{FA8D9DBC-446A-43ED-A7B0-0D07560761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5969C65-9733-4913-8936-FDA59FF001DE}" type="slidenum">
              <a:rPr lang="en-US" altLang="en-US"/>
              <a:pPr/>
              <a:t>52</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545BA3D-9490-48A9-A644-F7E824D07C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80B3D01E-FAC9-468F-AB73-914A0B5D7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bottom half of the “Student Financial Information continued” page.</a:t>
            </a:r>
          </a:p>
        </p:txBody>
      </p:sp>
      <p:sp>
        <p:nvSpPr>
          <p:cNvPr id="113668" name="Slide Number Placeholder 3">
            <a:extLst>
              <a:ext uri="{FF2B5EF4-FFF2-40B4-BE49-F238E27FC236}">
                <a16:creationId xmlns:a16="http://schemas.microsoft.com/office/drawing/2014/main" id="{7AE271F6-F664-4A36-B1B2-0C5411ED6A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17B454F-F279-4B34-849D-84046ED4C949}" type="slidenum">
              <a:rPr lang="en-US" altLang="en-US"/>
              <a:pPr/>
              <a:t>53</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B040EF43-0E74-4F5C-9F21-B0D01CA062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E5531689-030D-4CF2-AF0B-9EEE90410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top half of the “Sign &amp; Submit” page, where the student signs and actively acknowledges the Certification Statement. Applicants must still actively agree with the certification statement.</a:t>
            </a:r>
          </a:p>
          <a:p>
            <a:endParaRPr lang="en-US" altLang="en-US" dirty="0"/>
          </a:p>
          <a:p>
            <a:r>
              <a:rPr lang="en-US" altLang="en-US" dirty="0"/>
              <a:t>Since the student entered his/her FSA ID to go to the IRS to transfers data, he/she is not requested to provide his/her FSA ID Username and Password again to sign the application.</a:t>
            </a:r>
          </a:p>
        </p:txBody>
      </p:sp>
      <p:sp>
        <p:nvSpPr>
          <p:cNvPr id="114692" name="Slide Number Placeholder 3">
            <a:extLst>
              <a:ext uri="{FF2B5EF4-FFF2-40B4-BE49-F238E27FC236}">
                <a16:creationId xmlns:a16="http://schemas.microsoft.com/office/drawing/2014/main" id="{8B67369F-3306-472E-8FAD-8EB078519E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50A7790-7A78-4F41-8E78-BFBCE5537F11}" type="slidenum">
              <a:rPr lang="en-US" altLang="en-US"/>
              <a:pPr/>
              <a:t>55</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F98830A-AB21-4BF5-8BB3-8A66BE7A66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1662762-4719-4FEF-B341-0B6F11D344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“Login” page with Enter the student’s information option selected. </a:t>
            </a:r>
          </a:p>
          <a:p>
            <a:endParaRPr lang="en-US" altLang="en-US" dirty="0"/>
          </a:p>
          <a:p>
            <a:endParaRPr lang="en-US" altLang="en-US" dirty="0"/>
          </a:p>
        </p:txBody>
      </p:sp>
      <p:sp>
        <p:nvSpPr>
          <p:cNvPr id="78852" name="Slide Number Placeholder 3">
            <a:extLst>
              <a:ext uri="{FF2B5EF4-FFF2-40B4-BE49-F238E27FC236}">
                <a16:creationId xmlns:a16="http://schemas.microsoft.com/office/drawing/2014/main" id="{95A8FC1A-B569-497A-B5C6-F1AF1C9224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2D2F2C2-5CA7-41C5-BE92-054300E13260}" type="slidenum">
              <a:rPr lang="en-US" altLang="en-US"/>
              <a:pPr/>
              <a:t>10</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9C369B9F-06EF-4651-912B-0317D4F4C2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725B9434-DF74-494D-AA19-86F803083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this case, Melanie’s Dad, who is Parent 1, will sign the FAFSA using his assigned FSA ID.  He indicated Agree to the Terms of Agreement.  </a:t>
            </a:r>
          </a:p>
          <a:p>
            <a:endParaRPr lang="en-US" altLang="en-US" dirty="0"/>
          </a:p>
          <a:p>
            <a:r>
              <a:rPr lang="en-US" altLang="en-US" b="1" dirty="0"/>
              <a:t>NOTE</a:t>
            </a:r>
            <a:r>
              <a:rPr lang="en-US" altLang="en-US" dirty="0"/>
              <a:t>:  At the bottom of this screenshot, you will see that there is a link for other options to sign and submit.  For example, one option is to print the signature page and mailed it to Central Processing System.</a:t>
            </a:r>
            <a:endParaRPr lang="en-US" altLang="en-US" b="1" dirty="0"/>
          </a:p>
          <a:p>
            <a:endParaRPr lang="en-US" altLang="en-US" dirty="0"/>
          </a:p>
        </p:txBody>
      </p:sp>
      <p:sp>
        <p:nvSpPr>
          <p:cNvPr id="115716" name="Slide Number Placeholder 3">
            <a:extLst>
              <a:ext uri="{FF2B5EF4-FFF2-40B4-BE49-F238E27FC236}">
                <a16:creationId xmlns:a16="http://schemas.microsoft.com/office/drawing/2014/main" id="{EA44970E-F5F1-442F-9F30-4607C38F8E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D136F5F-377D-4108-BBD2-9B63D44DBB00}" type="slidenum">
              <a:rPr lang="en-US" altLang="en-US"/>
              <a:pPr/>
              <a:t>56</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51773BE-1A02-459C-9790-DBC120D87F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B5663A27-8929-4665-A5FB-3F91248219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the bottom half of the “Sign &amp; Submit” page for the dependent student, with the parent signature options and the active confirmation for the parent Certification Statement.</a:t>
            </a:r>
          </a:p>
          <a:p>
            <a:endParaRPr lang="en-US" altLang="en-US" dirty="0"/>
          </a:p>
          <a:p>
            <a:r>
              <a:rPr lang="en-US" altLang="en-US" dirty="0"/>
              <a:t>Since the student entered his/her FSA ID to go to the IRS to transfer data, he/she is not requested to provide his/her FSA ID Username and Password again to sign the application.</a:t>
            </a:r>
          </a:p>
          <a:p>
            <a:endParaRPr lang="en-US" altLang="en-US" dirty="0"/>
          </a:p>
        </p:txBody>
      </p:sp>
      <p:sp>
        <p:nvSpPr>
          <p:cNvPr id="116740" name="Slide Number Placeholder 3">
            <a:extLst>
              <a:ext uri="{FF2B5EF4-FFF2-40B4-BE49-F238E27FC236}">
                <a16:creationId xmlns:a16="http://schemas.microsoft.com/office/drawing/2014/main" id="{60269954-ABFB-482A-8D57-3330CE24BB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509B3B-3805-4BB5-B4B6-810A32DBD789}" type="slidenum">
              <a:rPr lang="en-US" altLang="en-US"/>
              <a:pPr/>
              <a:t>57</a:t>
            </a:fld>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8A907F78-C8CD-4056-93A6-89FB009E44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3D3A390C-80CD-45F0-BA05-9555A953A5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“Confirmation Page”</a:t>
            </a:r>
          </a:p>
          <a:p>
            <a:endParaRPr lang="en-US" altLang="en-US" dirty="0"/>
          </a:p>
          <a:p>
            <a:r>
              <a:rPr lang="en-US" altLang="en-US" dirty="0"/>
              <a:t>Parents of dependent students are offered the option to transfer the parents’ data into another student’s new FAFSA. The link is found on the “Confirmation Page.” </a:t>
            </a:r>
          </a:p>
          <a:p>
            <a:endParaRPr lang="en-US" altLang="en-US" dirty="0"/>
          </a:p>
          <a:p>
            <a:r>
              <a:rPr lang="en-US" altLang="en-US" dirty="0"/>
              <a:t>If the applicant leaves the confirmation page before they click this link they will not be able to return to transfer data to the application of a sibling.</a:t>
            </a:r>
          </a:p>
          <a:p>
            <a:endParaRPr lang="en-US" altLang="en-US" dirty="0"/>
          </a:p>
        </p:txBody>
      </p:sp>
      <p:sp>
        <p:nvSpPr>
          <p:cNvPr id="117764" name="Slide Number Placeholder 3">
            <a:extLst>
              <a:ext uri="{FF2B5EF4-FFF2-40B4-BE49-F238E27FC236}">
                <a16:creationId xmlns:a16="http://schemas.microsoft.com/office/drawing/2014/main" id="{184E4B7A-85E4-4BD7-BE0B-42E57A9AF5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BD0A50E-73F7-4C67-8716-4D94135A9578}" type="slidenum">
              <a:rPr lang="en-US" altLang="en-US"/>
              <a:pPr/>
              <a:t>58</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98D386EE-913A-47C2-8BCC-1D5D57FAC2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A83299D9-6FD9-4E7B-BD83-223E4992E3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“Get Started” page.</a:t>
            </a:r>
          </a:p>
          <a:p>
            <a:endParaRPr lang="en-US" altLang="en-US" dirty="0"/>
          </a:p>
          <a:p>
            <a:r>
              <a:rPr lang="en-US" altLang="en-US" dirty="0"/>
              <a:t>This page was revised to provide clarification on which school year the applicant should apply for based on the school year they are planning to attend college. </a:t>
            </a:r>
          </a:p>
          <a:p>
            <a:endParaRPr lang="en-US" altLang="en-US" dirty="0"/>
          </a:p>
          <a:p>
            <a:r>
              <a:rPr lang="en-US" altLang="en-US" dirty="0"/>
              <a:t>The applicant can view the status of his/her FSA ID in the FSA ID section of the My FAFSA page. </a:t>
            </a:r>
          </a:p>
          <a:p>
            <a:endParaRPr lang="en-US" altLang="en-US" dirty="0"/>
          </a:p>
        </p:txBody>
      </p:sp>
      <p:sp>
        <p:nvSpPr>
          <p:cNvPr id="79876" name="Slide Number Placeholder 3">
            <a:extLst>
              <a:ext uri="{FF2B5EF4-FFF2-40B4-BE49-F238E27FC236}">
                <a16:creationId xmlns:a16="http://schemas.microsoft.com/office/drawing/2014/main" id="{900ADC9A-B9BD-4B9B-8297-64D65FA401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2A400B-7988-4D8D-9FDB-E6C381193A2F}" type="slidenum">
              <a:rPr lang="en-US" altLang="en-US"/>
              <a:pPr/>
              <a:t>12</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E9F1793-BA6E-4931-9560-F43BDBC4A7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048A9E3A-0D5A-4925-8B97-A8D705C4D9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After Melanie (The Student) clicked on </a:t>
            </a:r>
            <a:r>
              <a:rPr lang="en-US" altLang="en-US" u="sng" dirty="0"/>
              <a:t>Create an FSA ID </a:t>
            </a:r>
            <a:r>
              <a:rPr lang="en-US" altLang="en-US" dirty="0"/>
              <a:t>– she was directed to the “Create a NEW FSA ID” page. </a:t>
            </a:r>
          </a:p>
          <a:p>
            <a:endParaRPr lang="en-US" altLang="en-US" dirty="0"/>
          </a:p>
          <a:p>
            <a:r>
              <a:rPr lang="en-US" altLang="en-US" b="1" dirty="0"/>
              <a:t>Disclaimer:</a:t>
            </a:r>
            <a:r>
              <a:rPr lang="en-US" altLang="en-US" dirty="0"/>
              <a:t>  The student and parent cannot share the same FSA ID. The student must apply for an FSA ID and the parent must apply for an FSA ID. An FSA ID serves as part of a person’s identification, as well as their electronic signature, and should only be used by that individual.   That also means that the student and the parent should not use the same email address linked to the FSA ID.</a:t>
            </a:r>
          </a:p>
        </p:txBody>
      </p:sp>
      <p:sp>
        <p:nvSpPr>
          <p:cNvPr id="80900" name="Slide Number Placeholder 3">
            <a:extLst>
              <a:ext uri="{FF2B5EF4-FFF2-40B4-BE49-F238E27FC236}">
                <a16:creationId xmlns:a16="http://schemas.microsoft.com/office/drawing/2014/main" id="{280C6977-405B-4714-86CE-07F012F98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C6ABCF-8597-46FB-AC6F-7A20ED7FD19A}" type="slidenum">
              <a:rPr lang="en-US" altLang="en-US"/>
              <a:pPr/>
              <a:t>14</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41FA0E1F-1E1D-41E1-9948-B62F7E5250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911E92AD-28AF-4813-BFA3-DE66C84520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FSA ID process consists of four main steps of entering the following log-in information:</a:t>
            </a:r>
          </a:p>
          <a:p>
            <a:endParaRPr lang="en-US" altLang="en-US" dirty="0"/>
          </a:p>
          <a:p>
            <a:r>
              <a:rPr lang="en-US" altLang="en-US" dirty="0"/>
              <a:t>Provide your e-mail address, a unique username, and password, and verify that you are at least 13 years old as completed by Melanie.</a:t>
            </a:r>
          </a:p>
          <a:p>
            <a:endParaRPr lang="en-US" altLang="en-US" dirty="0"/>
          </a:p>
        </p:txBody>
      </p:sp>
      <p:sp>
        <p:nvSpPr>
          <p:cNvPr id="81924" name="Slide Number Placeholder 3">
            <a:extLst>
              <a:ext uri="{FF2B5EF4-FFF2-40B4-BE49-F238E27FC236}">
                <a16:creationId xmlns:a16="http://schemas.microsoft.com/office/drawing/2014/main" id="{DCD65D8B-165B-47DA-81B8-EF18653C0D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230FA8-0AD9-4B32-BAD1-556F4D528F11}" type="slidenum">
              <a:rPr lang="en-US" altLang="en-US"/>
              <a:pPr/>
              <a:t>16</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FCB4066-3464-4892-9F35-A0971CC32E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9841116-9442-4C3E-AD72-623F9B36A5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Enter your personal information.</a:t>
            </a:r>
          </a:p>
          <a:p>
            <a:r>
              <a:rPr lang="en-US" altLang="en-US" dirty="0"/>
              <a:t>Provide your Social Security number, full legal name, and date of birth as shown by Melanie.</a:t>
            </a:r>
          </a:p>
        </p:txBody>
      </p:sp>
      <p:sp>
        <p:nvSpPr>
          <p:cNvPr id="82948" name="Slide Number Placeholder 3">
            <a:extLst>
              <a:ext uri="{FF2B5EF4-FFF2-40B4-BE49-F238E27FC236}">
                <a16:creationId xmlns:a16="http://schemas.microsoft.com/office/drawing/2014/main" id="{8143FE30-4B5C-4DB9-96DF-7A2E686F3D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FB9490B-3913-4C4F-9E5C-55ECB2F44869}" type="slidenum">
              <a:rPr lang="en-US" altLang="en-US"/>
              <a:pPr/>
              <a:t>17</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4B24E12-6EE1-4871-9F71-28988EFED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E9EC815D-5784-4B9C-B421-D838BFAB8D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Include your mailing address, e-mail address, telephone number, and language preference as shown by Melanie.</a:t>
            </a:r>
          </a:p>
          <a:p>
            <a:endParaRPr lang="en-US" altLang="en-US" dirty="0"/>
          </a:p>
        </p:txBody>
      </p:sp>
      <p:sp>
        <p:nvSpPr>
          <p:cNvPr id="83972" name="Slide Number Placeholder 3">
            <a:extLst>
              <a:ext uri="{FF2B5EF4-FFF2-40B4-BE49-F238E27FC236}">
                <a16:creationId xmlns:a16="http://schemas.microsoft.com/office/drawing/2014/main" id="{38ABBF1F-6BE6-4523-9A8C-C54DEB9856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F8E21D-3C89-421C-9025-73E14FA1C6B0}" type="slidenum">
              <a:rPr lang="en-US" altLang="en-US"/>
              <a:pPr/>
              <a:t>18</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mbo">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F84E83D-94A7-4088-A21B-4D63EBB9A12C}"/>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767B4996-B813-4C74-BA8D-AE48D3FFB97A}"/>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77920DD5-98C4-4E67-9826-E4ACFE9AB371}"/>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386B3F82-3C57-4042-86D9-EF37D74425F0}"/>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9" name="Rectangle 1">
            <a:extLst>
              <a:ext uri="{FF2B5EF4-FFF2-40B4-BE49-F238E27FC236}">
                <a16:creationId xmlns:a16="http://schemas.microsoft.com/office/drawing/2014/main" id="{B747D006-1752-4823-A4B6-4D00E28FBDA3}"/>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0" name="Rectangle 1">
            <a:extLst>
              <a:ext uri="{FF2B5EF4-FFF2-40B4-BE49-F238E27FC236}">
                <a16:creationId xmlns:a16="http://schemas.microsoft.com/office/drawing/2014/main" id="{40ECA1CB-28BA-4B3D-88C8-A5B12E9116E5}"/>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12"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title</a:t>
            </a:r>
          </a:p>
        </p:txBody>
      </p:sp>
      <p:sp>
        <p:nvSpPr>
          <p:cNvPr id="15"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a:t>
            </a:r>
          </a:p>
        </p:txBody>
      </p:sp>
      <p:sp>
        <p:nvSpPr>
          <p:cNvPr id="16" name="Content Placeholder 10"/>
          <p:cNvSpPr>
            <a:spLocks noGrp="1"/>
          </p:cNvSpPr>
          <p:nvPr>
            <p:ph sz="quarter" idx="11"/>
          </p:nvPr>
        </p:nvSpPr>
        <p:spPr>
          <a:xfrm>
            <a:off x="533400" y="5340461"/>
            <a:ext cx="7021286"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text</a:t>
            </a:r>
          </a:p>
        </p:txBody>
      </p:sp>
    </p:spTree>
    <p:extLst>
      <p:ext uri="{BB962C8B-B14F-4D97-AF65-F5344CB8AC3E}">
        <p14:creationId xmlns:p14="http://schemas.microsoft.com/office/powerpoint/2010/main" val="275829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236DC68-5968-4D01-A873-C7EC47AF366F}"/>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5" name="Rectangle 1">
            <a:extLst>
              <a:ext uri="{FF2B5EF4-FFF2-40B4-BE49-F238E27FC236}">
                <a16:creationId xmlns:a16="http://schemas.microsoft.com/office/drawing/2014/main" id="{1E2F0F8F-AD82-4B92-B752-11AC2E9F868E}"/>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98F1C943-62F1-4B8F-B30C-9E4275C8E98C}"/>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7" name="Rectangle 1">
            <a:extLst>
              <a:ext uri="{FF2B5EF4-FFF2-40B4-BE49-F238E27FC236}">
                <a16:creationId xmlns:a16="http://schemas.microsoft.com/office/drawing/2014/main" id="{64AFA973-A7F9-46A3-AD20-D5B78404AFB7}"/>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0AC02912-5B90-4E84-9995-DE1A62706289}"/>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57656E51-4469-403A-AA89-D45F43F7B1E5}"/>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16" name="Content Placeholder 15"/>
          <p:cNvSpPr>
            <a:spLocks noGrp="1"/>
          </p:cNvSpPr>
          <p:nvPr>
            <p:ph sz="quarter" idx="10"/>
          </p:nvPr>
        </p:nvSpPr>
        <p:spPr>
          <a:xfrm>
            <a:off x="762000" y="609600"/>
            <a:ext cx="75438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0" name="Text Placeholder 3"/>
          <p:cNvSpPr>
            <a:spLocks noGrp="1"/>
          </p:cNvSpPr>
          <p:nvPr>
            <p:ph type="body" sz="half" idx="2"/>
          </p:nvPr>
        </p:nvSpPr>
        <p:spPr>
          <a:xfrm>
            <a:off x="762000" y="5029200"/>
            <a:ext cx="7543800" cy="11430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16105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DF5F5A-7DB1-467E-AD35-A5E0F02CC809}"/>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3" name="Rectangle 1">
            <a:extLst>
              <a:ext uri="{FF2B5EF4-FFF2-40B4-BE49-F238E27FC236}">
                <a16:creationId xmlns:a16="http://schemas.microsoft.com/office/drawing/2014/main" id="{6E4B5CBD-EF09-4BE7-AAAA-8A0C9A8E42AD}"/>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4" name="Rectangle 1">
            <a:extLst>
              <a:ext uri="{FF2B5EF4-FFF2-40B4-BE49-F238E27FC236}">
                <a16:creationId xmlns:a16="http://schemas.microsoft.com/office/drawing/2014/main" id="{F55BD2E2-3932-40D4-B60D-834D0AEEF54B}"/>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5" name="Rectangle 1">
            <a:extLst>
              <a:ext uri="{FF2B5EF4-FFF2-40B4-BE49-F238E27FC236}">
                <a16:creationId xmlns:a16="http://schemas.microsoft.com/office/drawing/2014/main" id="{8A4EF970-2174-4D5C-B481-3293C96054CC}"/>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6462372A-6E89-411F-8A76-F23CECB8CFE1}"/>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250097A7-93D5-4245-8715-3D26F40FC259}"/>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Tree>
    <p:extLst>
      <p:ext uri="{BB962C8B-B14F-4D97-AF65-F5344CB8AC3E}">
        <p14:creationId xmlns:p14="http://schemas.microsoft.com/office/powerpoint/2010/main" val="358623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lank">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43ED6633-CB9E-4552-99DB-ABD30006EFFE}"/>
              </a:ext>
            </a:extLst>
          </p:cNvPr>
          <p:cNvSpPr>
            <a:spLocks/>
          </p:cNvSpPr>
          <p:nvPr userDrawn="1"/>
        </p:nvSpPr>
        <p:spPr bwMode="auto">
          <a:xfrm>
            <a:off x="0" y="6329363"/>
            <a:ext cx="4495800" cy="538162"/>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a:cs typeface="Arial" charset="0"/>
            </a:endParaRPr>
          </a:p>
        </p:txBody>
      </p:sp>
      <p:sp>
        <p:nvSpPr>
          <p:cNvPr id="4" name="Rectangle 1">
            <a:extLst>
              <a:ext uri="{FF2B5EF4-FFF2-40B4-BE49-F238E27FC236}">
                <a16:creationId xmlns:a16="http://schemas.microsoft.com/office/drawing/2014/main" id="{B5B41150-2D32-4D78-9D74-B75687823086}"/>
              </a:ext>
            </a:extLst>
          </p:cNvPr>
          <p:cNvSpPr>
            <a:spLocks/>
          </p:cNvSpPr>
          <p:nvPr userDrawn="1"/>
        </p:nvSpPr>
        <p:spPr bwMode="auto">
          <a:xfrm>
            <a:off x="-14288" y="0"/>
            <a:ext cx="9167813" cy="322263"/>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en-US" altLang="en-US" dirty="0">
              <a:cs typeface="Arial" charset="0"/>
            </a:endParaRPr>
          </a:p>
        </p:txBody>
      </p:sp>
      <p:cxnSp>
        <p:nvCxnSpPr>
          <p:cNvPr id="5" name="Straight Connector 4">
            <a:extLst>
              <a:ext uri="{FF2B5EF4-FFF2-40B4-BE49-F238E27FC236}">
                <a16:creationId xmlns:a16="http://schemas.microsoft.com/office/drawing/2014/main" id="{710E94DC-CCF1-447D-A3C1-B04B707DDB88}"/>
              </a:ext>
            </a:extLst>
          </p:cNvPr>
          <p:cNvCxnSpPr/>
          <p:nvPr userDrawn="1"/>
        </p:nvCxnSpPr>
        <p:spPr>
          <a:xfrm>
            <a:off x="241300" y="1062038"/>
            <a:ext cx="86455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pic>
        <p:nvPicPr>
          <p:cNvPr id="6" name="Picture 6">
            <a:extLst>
              <a:ext uri="{FF2B5EF4-FFF2-40B4-BE49-F238E27FC236}">
                <a16:creationId xmlns:a16="http://schemas.microsoft.com/office/drawing/2014/main" id="{7CF6510B-908B-4AF2-868A-C116D8A9E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5025" y="6211888"/>
            <a:ext cx="4422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p>
        </p:txBody>
      </p:sp>
      <p:sp>
        <p:nvSpPr>
          <p:cNvPr id="7" name="Slide Number Placeholder 5">
            <a:extLst>
              <a:ext uri="{FF2B5EF4-FFF2-40B4-BE49-F238E27FC236}">
                <a16:creationId xmlns:a16="http://schemas.microsoft.com/office/drawing/2014/main" id="{1864B617-7324-437F-B1C3-61A945052605}"/>
              </a:ext>
            </a:extLst>
          </p:cNvPr>
          <p:cNvSpPr>
            <a:spLocks noGrp="1"/>
          </p:cNvSpPr>
          <p:nvPr>
            <p:ph type="sldNum" sz="quarter" idx="10"/>
          </p:nvPr>
        </p:nvSpPr>
        <p:spPr>
          <a:xfrm>
            <a:off x="533400" y="6400800"/>
            <a:ext cx="2133600" cy="365125"/>
          </a:xfrm>
        </p:spPr>
        <p:txBody>
          <a:bodyPr/>
          <a:lstStyle>
            <a:lvl1pPr algn="l">
              <a:defRPr sz="900">
                <a:solidFill>
                  <a:srgbClr val="F2F2F2"/>
                </a:solidFill>
              </a:defRPr>
            </a:lvl1pPr>
          </a:lstStyle>
          <a:p>
            <a:fld id="{A36F5593-62E0-4B7A-AC17-73CCA2019F61}" type="slidenum">
              <a:rPr lang="en-US" altLang="en-US"/>
              <a:pPr/>
              <a:t>‹#›</a:t>
            </a:fld>
            <a:endParaRPr lang="en-US" altLang="en-US" dirty="0"/>
          </a:p>
        </p:txBody>
      </p:sp>
    </p:spTree>
    <p:extLst>
      <p:ext uri="{BB962C8B-B14F-4D97-AF65-F5344CB8AC3E}">
        <p14:creationId xmlns:p14="http://schemas.microsoft.com/office/powerpoint/2010/main" val="1600717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mbo">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FD5FEB94-970E-4480-9A5E-EF982E7E505F}"/>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6146F552-5BDF-438B-BDBB-F9289636662C}"/>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E3B62B20-2DCD-4B46-A329-2080B930C224}"/>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AC710E47-7411-455C-9A85-DC89BB69DBFA}"/>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9" name="Rectangle 1">
            <a:extLst>
              <a:ext uri="{FF2B5EF4-FFF2-40B4-BE49-F238E27FC236}">
                <a16:creationId xmlns:a16="http://schemas.microsoft.com/office/drawing/2014/main" id="{CCB155A6-ADB9-453E-961E-7B4C400705D0}"/>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0" name="Rectangle 1">
            <a:extLst>
              <a:ext uri="{FF2B5EF4-FFF2-40B4-BE49-F238E27FC236}">
                <a16:creationId xmlns:a16="http://schemas.microsoft.com/office/drawing/2014/main" id="{288B8157-A624-4488-8860-CCC05CD695BB}"/>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12" name="Title 12"/>
          <p:cNvSpPr>
            <a:spLocks noGrp="1"/>
          </p:cNvSpPr>
          <p:nvPr>
            <p:ph type="title"/>
          </p:nvPr>
        </p:nvSpPr>
        <p:spPr>
          <a:xfrm>
            <a:off x="381000" y="2137955"/>
            <a:ext cx="8229600" cy="738595"/>
          </a:xfrm>
          <a:prstGeom prst="rect">
            <a:avLst/>
          </a:prstGeom>
          <a:noFill/>
        </p:spPr>
        <p:txBody>
          <a:bodyPr vert="horz"/>
          <a:lstStyle>
            <a:lvl1pPr algn="l">
              <a:defRPr sz="4800">
                <a:solidFill>
                  <a:srgbClr val="155F86"/>
                </a:solidFill>
                <a:latin typeface="Arial"/>
                <a:cs typeface="Arial"/>
              </a:defRPr>
            </a:lvl1pPr>
          </a:lstStyle>
          <a:p>
            <a:r>
              <a:rPr lang="en-US" dirty="0"/>
              <a:t>Click to edit Master title</a:t>
            </a:r>
          </a:p>
        </p:txBody>
      </p:sp>
      <p:sp>
        <p:nvSpPr>
          <p:cNvPr id="15" name="Subtitle 2"/>
          <p:cNvSpPr>
            <a:spLocks noGrp="1"/>
          </p:cNvSpPr>
          <p:nvPr>
            <p:ph type="subTitle" idx="1"/>
          </p:nvPr>
        </p:nvSpPr>
        <p:spPr>
          <a:xfrm>
            <a:off x="410190" y="2800350"/>
            <a:ext cx="8425545" cy="704850"/>
          </a:xfrm>
          <a:prstGeom prst="rect">
            <a:avLst/>
          </a:prstGeom>
          <a:noFill/>
        </p:spPr>
        <p:txBody>
          <a:bodyPr vert="horz"/>
          <a:lstStyle>
            <a:lvl1pPr marL="0" indent="0" algn="l">
              <a:buNone/>
              <a:defRPr sz="2400" b="0">
                <a:solidFill>
                  <a:srgbClr val="96BC5A"/>
                </a:solidFill>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a:t>
            </a:r>
          </a:p>
        </p:txBody>
      </p:sp>
      <p:sp>
        <p:nvSpPr>
          <p:cNvPr id="16" name="Content Placeholder 10"/>
          <p:cNvSpPr>
            <a:spLocks noGrp="1"/>
          </p:cNvSpPr>
          <p:nvPr>
            <p:ph sz="quarter" idx="11"/>
          </p:nvPr>
        </p:nvSpPr>
        <p:spPr>
          <a:xfrm>
            <a:off x="533400" y="5340461"/>
            <a:ext cx="7021286" cy="596677"/>
          </a:xfrm>
          <a:prstGeom prst="rect">
            <a:avLst/>
          </a:prstGeom>
        </p:spPr>
        <p:txBody>
          <a:bodyPr vert="horz"/>
          <a:lstStyle>
            <a:lvl1pPr marL="0" indent="0" algn="l">
              <a:buNone/>
              <a:defRPr sz="2200">
                <a:solidFill>
                  <a:srgbClr val="155F86"/>
                </a:solidFill>
                <a:latin typeface="Arial"/>
                <a:cs typeface="Arial"/>
              </a:defRPr>
            </a:lvl1pPr>
            <a:lvl2pPr algn="r">
              <a:defRPr sz="3600">
                <a:latin typeface="Arial"/>
                <a:cs typeface="Arial"/>
              </a:defRPr>
            </a:lvl2pPr>
            <a:lvl3pPr algn="r">
              <a:defRPr sz="3600">
                <a:latin typeface="Arial"/>
                <a:cs typeface="Arial"/>
              </a:defRPr>
            </a:lvl3pPr>
            <a:lvl4pPr algn="r">
              <a:defRPr sz="3600">
                <a:latin typeface="Arial"/>
                <a:cs typeface="Arial"/>
              </a:defRPr>
            </a:lvl4pPr>
            <a:lvl5pPr algn="r">
              <a:defRPr sz="3600">
                <a:latin typeface="Arial"/>
                <a:cs typeface="Arial"/>
              </a:defRPr>
            </a:lvl5pPr>
          </a:lstStyle>
          <a:p>
            <a:pPr lvl="0"/>
            <a:r>
              <a:rPr lang="en-US" dirty="0"/>
              <a:t>Click to edit Master text</a:t>
            </a:r>
          </a:p>
        </p:txBody>
      </p:sp>
    </p:spTree>
    <p:extLst>
      <p:ext uri="{BB962C8B-B14F-4D97-AF65-F5344CB8AC3E}">
        <p14:creationId xmlns:p14="http://schemas.microsoft.com/office/powerpoint/2010/main" val="281987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88E3278-A2FF-4973-AA98-1684638F4D86}"/>
              </a:ext>
            </a:extLst>
          </p:cNvPr>
          <p:cNvCxnSpPr/>
          <p:nvPr userDrawn="1"/>
        </p:nvCxnSpPr>
        <p:spPr>
          <a:xfrm>
            <a:off x="460375" y="1062038"/>
            <a:ext cx="81502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1">
            <a:extLst>
              <a:ext uri="{FF2B5EF4-FFF2-40B4-BE49-F238E27FC236}">
                <a16:creationId xmlns:a16="http://schemas.microsoft.com/office/drawing/2014/main" id="{53DAC4AC-B8AA-4B10-AB83-759A57CCFF8F}"/>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1F5689C9-0C2E-45D1-A0C3-703D3F0DF195}"/>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5927F489-5708-456F-BCAE-39FEF922D5A6}"/>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8" name="Rectangle 1">
            <a:extLst>
              <a:ext uri="{FF2B5EF4-FFF2-40B4-BE49-F238E27FC236}">
                <a16:creationId xmlns:a16="http://schemas.microsoft.com/office/drawing/2014/main" id="{F02747CB-B371-4840-9189-61794D4CD827}"/>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C9732D19-D6DB-4498-8E4B-DBBBEB4C0652}"/>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0" name="Rectangle 1">
            <a:extLst>
              <a:ext uri="{FF2B5EF4-FFF2-40B4-BE49-F238E27FC236}">
                <a16:creationId xmlns:a16="http://schemas.microsoft.com/office/drawing/2014/main" id="{8801398A-E9AE-4679-BF00-017934EEBB4C}"/>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533400" y="1752600"/>
            <a:ext cx="8229600" cy="4297363"/>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3511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192DE7F-2DC6-43D4-B1D2-AA457C7E1272}"/>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5" name="Rectangle 1">
            <a:extLst>
              <a:ext uri="{FF2B5EF4-FFF2-40B4-BE49-F238E27FC236}">
                <a16:creationId xmlns:a16="http://schemas.microsoft.com/office/drawing/2014/main" id="{5F439A33-32B3-4EC8-B502-F9B4A4CB549A}"/>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85A95808-E308-4106-955B-4B63CE2AD789}"/>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7" name="Rectangle 1">
            <a:extLst>
              <a:ext uri="{FF2B5EF4-FFF2-40B4-BE49-F238E27FC236}">
                <a16:creationId xmlns:a16="http://schemas.microsoft.com/office/drawing/2014/main" id="{D535556C-5074-43F7-911E-2B5D1B2FDC72}"/>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A96A6EA5-D2D9-41BA-8AAE-A63379CAF120}"/>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4A5FB0D1-50DA-477C-AB66-136E2DA40CBB}"/>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3" name="Title 22"/>
          <p:cNvSpPr>
            <a:spLocks noGrp="1"/>
          </p:cNvSpPr>
          <p:nvPr>
            <p:ph type="title"/>
          </p:nvPr>
        </p:nvSpPr>
        <p:spPr>
          <a:xfrm>
            <a:off x="323850" y="2971799"/>
            <a:ext cx="8229600" cy="790575"/>
          </a:xfrm>
          <a:prstGeom prst="rect">
            <a:avLst/>
          </a:prstGeom>
        </p:spPr>
        <p:txBody>
          <a:bodyPr/>
          <a:lstStyle>
            <a:lvl1pPr algn="l">
              <a:defRPr sz="4800">
                <a:solidFill>
                  <a:srgbClr val="1B73A2"/>
                </a:solidFill>
              </a:defRPr>
            </a:lvl1pPr>
          </a:lstStyle>
          <a:p>
            <a:r>
              <a:rPr lang="en-US" dirty="0"/>
              <a:t>Click to edit Master title</a:t>
            </a:r>
          </a:p>
        </p:txBody>
      </p:sp>
      <p:sp>
        <p:nvSpPr>
          <p:cNvPr id="25" name="Text Placeholder 24"/>
          <p:cNvSpPr>
            <a:spLocks noGrp="1"/>
          </p:cNvSpPr>
          <p:nvPr>
            <p:ph type="body" sz="quarter" idx="10"/>
          </p:nvPr>
        </p:nvSpPr>
        <p:spPr>
          <a:xfrm>
            <a:off x="447675" y="3657600"/>
            <a:ext cx="8229600" cy="762000"/>
          </a:xfrm>
          <a:prstGeom prst="rect">
            <a:avLst/>
          </a:prstGeom>
        </p:spPr>
        <p:txBody>
          <a:bodyPr/>
          <a:lstStyle>
            <a:lvl1pPr marL="0" indent="0">
              <a:buNone/>
              <a:defRPr sz="2400">
                <a:solidFill>
                  <a:srgbClr val="90B957"/>
                </a:solidFill>
              </a:defRPr>
            </a:lvl1pPr>
          </a:lstStyle>
          <a:p>
            <a:pPr lvl="0"/>
            <a:r>
              <a:rPr lang="en-US" dirty="0"/>
              <a:t>Click to edit Master text</a:t>
            </a:r>
          </a:p>
        </p:txBody>
      </p:sp>
    </p:spTree>
    <p:extLst>
      <p:ext uri="{BB962C8B-B14F-4D97-AF65-F5344CB8AC3E}">
        <p14:creationId xmlns:p14="http://schemas.microsoft.com/office/powerpoint/2010/main" val="1279378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134EA73-EE2B-45CE-B91A-A3CCFD3D6FEF}"/>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1DDBCAC5-B68F-4B8C-9953-3E3C8A1FDE16}"/>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A78AB511-DD57-49AD-B7C5-9660BF6AE330}"/>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8" name="Rectangle 1">
            <a:extLst>
              <a:ext uri="{FF2B5EF4-FFF2-40B4-BE49-F238E27FC236}">
                <a16:creationId xmlns:a16="http://schemas.microsoft.com/office/drawing/2014/main" id="{5D5547A2-FE1E-4FB9-A226-7B05A65BF556}"/>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225A5C70-1D7E-4082-AFA8-5D17433F43C4}"/>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0" name="Rectangle 1">
            <a:extLst>
              <a:ext uri="{FF2B5EF4-FFF2-40B4-BE49-F238E27FC236}">
                <a16:creationId xmlns:a16="http://schemas.microsoft.com/office/drawing/2014/main" id="{09AF7811-B163-445A-BCEC-2176AB575D94}"/>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cxnSp>
        <p:nvCxnSpPr>
          <p:cNvPr id="12" name="Straight Connector 11">
            <a:extLst>
              <a:ext uri="{FF2B5EF4-FFF2-40B4-BE49-F238E27FC236}">
                <a16:creationId xmlns:a16="http://schemas.microsoft.com/office/drawing/2014/main" id="{99256651-6812-48E0-9D57-705E9308FAEA}"/>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3" name="Content Placeholder 15"/>
          <p:cNvSpPr>
            <a:spLocks noGrp="1"/>
          </p:cNvSpPr>
          <p:nvPr>
            <p:ph sz="quarter" idx="10"/>
          </p:nvPr>
        </p:nvSpPr>
        <p:spPr>
          <a:xfrm>
            <a:off x="533400" y="1252538"/>
            <a:ext cx="80772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4" name="Text Placeholder 3"/>
          <p:cNvSpPr>
            <a:spLocks noGrp="1"/>
          </p:cNvSpPr>
          <p:nvPr>
            <p:ph type="body" sz="half" idx="2"/>
          </p:nvPr>
        </p:nvSpPr>
        <p:spPr>
          <a:xfrm>
            <a:off x="533400" y="5532437"/>
            <a:ext cx="8077200" cy="804862"/>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807655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5E54A07F-F199-4F85-8834-140A790D316D}"/>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5A23FC5B-9EE8-46E0-8905-38A4694D47FA}"/>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45D9FECC-588B-49F6-9598-50052999802F}"/>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8" name="Rectangle 1">
            <a:extLst>
              <a:ext uri="{FF2B5EF4-FFF2-40B4-BE49-F238E27FC236}">
                <a16:creationId xmlns:a16="http://schemas.microsoft.com/office/drawing/2014/main" id="{19F1F4BD-C743-4ECB-B83A-5F266124C710}"/>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30FA3660-69DE-4B15-9989-864DDF6E7A75}"/>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0" name="Rectangle 1">
            <a:extLst>
              <a:ext uri="{FF2B5EF4-FFF2-40B4-BE49-F238E27FC236}">
                <a16:creationId xmlns:a16="http://schemas.microsoft.com/office/drawing/2014/main" id="{AF30B1CA-5648-4824-862F-3EAC10AD1690}"/>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cxnSp>
        <p:nvCxnSpPr>
          <p:cNvPr id="14" name="Straight Connector 13">
            <a:extLst>
              <a:ext uri="{FF2B5EF4-FFF2-40B4-BE49-F238E27FC236}">
                <a16:creationId xmlns:a16="http://schemas.microsoft.com/office/drawing/2014/main" id="{35C6D2D8-C2F1-49F1-9190-7DE2C1D4AA3E}"/>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2" name="Content Placeholder 2"/>
          <p:cNvSpPr>
            <a:spLocks noGrp="1"/>
          </p:cNvSpPr>
          <p:nvPr>
            <p:ph idx="1"/>
          </p:nvPr>
        </p:nvSpPr>
        <p:spPr>
          <a:xfrm>
            <a:off x="533400" y="1752600"/>
            <a:ext cx="3886200" cy="4584699"/>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0"/>
          </p:nvPr>
        </p:nvSpPr>
        <p:spPr>
          <a:xfrm>
            <a:off x="4724400" y="1743075"/>
            <a:ext cx="3886200" cy="4594224"/>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4332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34EAF7B2-763D-4446-BAA0-6718951A0BB6}"/>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A92A28F6-1AC8-4BFA-B1B4-7BC2E96E7F75}"/>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A4310745-4A87-48F1-8CE8-0D7DAF05B116}"/>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10" name="Rectangle 1">
            <a:extLst>
              <a:ext uri="{FF2B5EF4-FFF2-40B4-BE49-F238E27FC236}">
                <a16:creationId xmlns:a16="http://schemas.microsoft.com/office/drawing/2014/main" id="{854BF440-78EE-47BE-906B-21B620C51CB5}"/>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2" name="Rectangle 1">
            <a:extLst>
              <a:ext uri="{FF2B5EF4-FFF2-40B4-BE49-F238E27FC236}">
                <a16:creationId xmlns:a16="http://schemas.microsoft.com/office/drawing/2014/main" id="{FD6893A2-B868-4A4D-B724-E24DDA762FFF}"/>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5" name="Rectangle 1">
            <a:extLst>
              <a:ext uri="{FF2B5EF4-FFF2-40B4-BE49-F238E27FC236}">
                <a16:creationId xmlns:a16="http://schemas.microsoft.com/office/drawing/2014/main" id="{9FAC24EB-8E87-4196-83F5-7CA11292F836}"/>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cxnSp>
        <p:nvCxnSpPr>
          <p:cNvPr id="18" name="Straight Connector 17">
            <a:extLst>
              <a:ext uri="{FF2B5EF4-FFF2-40B4-BE49-F238E27FC236}">
                <a16:creationId xmlns:a16="http://schemas.microsoft.com/office/drawing/2014/main" id="{235DA6E2-9B48-493A-A10D-5394A6842B56}"/>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3" name="Text Placeholder 2"/>
          <p:cNvSpPr>
            <a:spLocks noGrp="1"/>
          </p:cNvSpPr>
          <p:nvPr>
            <p:ph type="body" idx="1"/>
          </p:nvPr>
        </p:nvSpPr>
        <p:spPr>
          <a:xfrm>
            <a:off x="457200" y="1535113"/>
            <a:ext cx="4040188" cy="639762"/>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4" name="Content Placeholder 3"/>
          <p:cNvSpPr>
            <a:spLocks noGrp="1"/>
          </p:cNvSpPr>
          <p:nvPr>
            <p:ph sz="half" idx="2"/>
          </p:nvPr>
        </p:nvSpPr>
        <p:spPr>
          <a:xfrm>
            <a:off x="457200" y="2174875"/>
            <a:ext cx="4040188" cy="3951288"/>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6" name="Text Placeholder 4"/>
          <p:cNvSpPr>
            <a:spLocks noGrp="1"/>
          </p:cNvSpPr>
          <p:nvPr>
            <p:ph type="body" sz="quarter" idx="3"/>
          </p:nvPr>
        </p:nvSpPr>
        <p:spPr>
          <a:xfrm>
            <a:off x="4645025" y="1535113"/>
            <a:ext cx="4041775" cy="639762"/>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7" name="Content Placeholder 5"/>
          <p:cNvSpPr>
            <a:spLocks noGrp="1"/>
          </p:cNvSpPr>
          <p:nvPr>
            <p:ph sz="quarter" idx="4"/>
          </p:nvPr>
        </p:nvSpPr>
        <p:spPr>
          <a:xfrm>
            <a:off x="4645025" y="2174875"/>
            <a:ext cx="4041775" cy="3951288"/>
          </a:xfrm>
          <a:prstGeom prst="rect">
            <a:avLst/>
          </a:prstGeom>
        </p:spPr>
        <p:txBody>
          <a:bodyPr/>
          <a:lstStyle>
            <a:lvl1pPr>
              <a:defRPr sz="2000" baseline="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20650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 Caption on Top">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7BC7F03-0818-4434-8C00-1B8EFAF89E01}"/>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6" name="Rectangle 1">
            <a:extLst>
              <a:ext uri="{FF2B5EF4-FFF2-40B4-BE49-F238E27FC236}">
                <a16:creationId xmlns:a16="http://schemas.microsoft.com/office/drawing/2014/main" id="{12213A9C-7CA8-496E-B66B-C12137072769}"/>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DC331F5E-8B5D-4898-AF2B-41D1793EB9E0}"/>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162BE8B3-BA1F-45AE-B242-71B907D39B4C}"/>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9" name="Rectangle 1">
            <a:extLst>
              <a:ext uri="{FF2B5EF4-FFF2-40B4-BE49-F238E27FC236}">
                <a16:creationId xmlns:a16="http://schemas.microsoft.com/office/drawing/2014/main" id="{C023A407-FBE8-44F9-9549-C76E0C47A7EE}"/>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1" name="Rectangle 1">
            <a:extLst>
              <a:ext uri="{FF2B5EF4-FFF2-40B4-BE49-F238E27FC236}">
                <a16:creationId xmlns:a16="http://schemas.microsoft.com/office/drawing/2014/main" id="{A1015146-532D-46D4-95B6-8C656F739B32}"/>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2" name="Rectangle 1">
            <a:extLst>
              <a:ext uri="{FF2B5EF4-FFF2-40B4-BE49-F238E27FC236}">
                <a16:creationId xmlns:a16="http://schemas.microsoft.com/office/drawing/2014/main" id="{16614B00-6084-4543-B0FE-013A1872E610}"/>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0" name="Text Placeholder 3"/>
          <p:cNvSpPr>
            <a:spLocks noGrp="1"/>
          </p:cNvSpPr>
          <p:nvPr>
            <p:ph type="body" sz="half" idx="2"/>
          </p:nvPr>
        </p:nvSpPr>
        <p:spPr>
          <a:xfrm>
            <a:off x="763254" y="1196973"/>
            <a:ext cx="7543800" cy="11430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7" name="Content Placeholder 15"/>
          <p:cNvSpPr>
            <a:spLocks noGrp="1"/>
          </p:cNvSpPr>
          <p:nvPr>
            <p:ph sz="quarter" idx="10"/>
          </p:nvPr>
        </p:nvSpPr>
        <p:spPr>
          <a:xfrm>
            <a:off x="744204" y="2505075"/>
            <a:ext cx="75438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91086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3C2408D-3250-426C-BB44-CBBAA1BFC125}"/>
              </a:ext>
            </a:extLst>
          </p:cNvPr>
          <p:cNvCxnSpPr/>
          <p:nvPr userDrawn="1"/>
        </p:nvCxnSpPr>
        <p:spPr>
          <a:xfrm>
            <a:off x="460375" y="1062038"/>
            <a:ext cx="8150225" cy="0"/>
          </a:xfrm>
          <a:prstGeom prst="line">
            <a:avLst/>
          </a:prstGeom>
          <a:ln w="5080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 name="Rectangle 1">
            <a:extLst>
              <a:ext uri="{FF2B5EF4-FFF2-40B4-BE49-F238E27FC236}">
                <a16:creationId xmlns:a16="http://schemas.microsoft.com/office/drawing/2014/main" id="{9653DF3E-AF37-4D4C-BAF7-ED56680EF043}"/>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90362711-E03C-4ED4-AE10-826F1D7F4314}"/>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F46D347A-E88F-4F8C-9B5B-5A61FC9F4DFF}"/>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8" name="Rectangle 1">
            <a:extLst>
              <a:ext uri="{FF2B5EF4-FFF2-40B4-BE49-F238E27FC236}">
                <a16:creationId xmlns:a16="http://schemas.microsoft.com/office/drawing/2014/main" id="{CD89F115-FC14-4E66-BA94-FB84ED334E0C}"/>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D88558E7-743C-42E7-A5F8-4CB9095072FB}"/>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0" name="Rectangle 1">
            <a:extLst>
              <a:ext uri="{FF2B5EF4-FFF2-40B4-BE49-F238E27FC236}">
                <a16:creationId xmlns:a16="http://schemas.microsoft.com/office/drawing/2014/main" id="{CA52A53F-0BE7-48A6-BC56-F62411A17B59}"/>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chemeClr val="tx1">
                    <a:lumMod val="65000"/>
                    <a:lumOff val="35000"/>
                  </a:schemeClr>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533400" y="1752600"/>
            <a:ext cx="8229600" cy="4297363"/>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506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 Two Captio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A0AD150-B4F5-4CC0-8E5D-DFE5922A63C4}"/>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7" name="Rectangle 1">
            <a:extLst>
              <a:ext uri="{FF2B5EF4-FFF2-40B4-BE49-F238E27FC236}">
                <a16:creationId xmlns:a16="http://schemas.microsoft.com/office/drawing/2014/main" id="{D54CC749-4110-4025-99E8-121B14BFC730}"/>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2C16B1FB-9D20-427A-834E-9FA4A5041439}"/>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2859EEC8-37D0-49A0-B613-C5FD2CE62FF2}"/>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11" name="Rectangle 1">
            <a:extLst>
              <a:ext uri="{FF2B5EF4-FFF2-40B4-BE49-F238E27FC236}">
                <a16:creationId xmlns:a16="http://schemas.microsoft.com/office/drawing/2014/main" id="{60EF048F-4515-4609-84E6-BDC4A7F1D3A1}"/>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2" name="Rectangle 1">
            <a:extLst>
              <a:ext uri="{FF2B5EF4-FFF2-40B4-BE49-F238E27FC236}">
                <a16:creationId xmlns:a16="http://schemas.microsoft.com/office/drawing/2014/main" id="{43EE129A-5EDD-4984-98BB-610AD730D8AF}"/>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3" name="Rectangle 1">
            <a:extLst>
              <a:ext uri="{FF2B5EF4-FFF2-40B4-BE49-F238E27FC236}">
                <a16:creationId xmlns:a16="http://schemas.microsoft.com/office/drawing/2014/main" id="{6375FA45-A088-4620-96E2-3BFAB13C61B9}"/>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0" name="Text Placeholder 3"/>
          <p:cNvSpPr>
            <a:spLocks noGrp="1"/>
          </p:cNvSpPr>
          <p:nvPr>
            <p:ph type="body" sz="half" idx="2"/>
          </p:nvPr>
        </p:nvSpPr>
        <p:spPr>
          <a:xfrm>
            <a:off x="763254" y="1196973"/>
            <a:ext cx="7543800" cy="631827"/>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7" name="Content Placeholder 15"/>
          <p:cNvSpPr>
            <a:spLocks noGrp="1"/>
          </p:cNvSpPr>
          <p:nvPr>
            <p:ph sz="quarter" idx="10"/>
          </p:nvPr>
        </p:nvSpPr>
        <p:spPr>
          <a:xfrm>
            <a:off x="744204" y="1981200"/>
            <a:ext cx="7543800" cy="39624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8" name="Text Placeholder 3"/>
          <p:cNvSpPr>
            <a:spLocks noGrp="1"/>
          </p:cNvSpPr>
          <p:nvPr>
            <p:ph type="body" sz="half" idx="11"/>
          </p:nvPr>
        </p:nvSpPr>
        <p:spPr>
          <a:xfrm>
            <a:off x="725154" y="6096000"/>
            <a:ext cx="7543800" cy="631827"/>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4133188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E7B5ED0-246A-4590-A5E6-DC80A4A92687}"/>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4" name="Rectangle 1">
            <a:extLst>
              <a:ext uri="{FF2B5EF4-FFF2-40B4-BE49-F238E27FC236}">
                <a16:creationId xmlns:a16="http://schemas.microsoft.com/office/drawing/2014/main" id="{B106C07F-5364-4088-ABA8-79DE43E2AFAD}"/>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5" name="Rectangle 1">
            <a:extLst>
              <a:ext uri="{FF2B5EF4-FFF2-40B4-BE49-F238E27FC236}">
                <a16:creationId xmlns:a16="http://schemas.microsoft.com/office/drawing/2014/main" id="{D7D154EC-0495-4757-9769-7A1FE8E0B419}"/>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6F65752D-C0EE-48FA-A3A8-1865B00F3F41}"/>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7" name="Rectangle 1">
            <a:extLst>
              <a:ext uri="{FF2B5EF4-FFF2-40B4-BE49-F238E27FC236}">
                <a16:creationId xmlns:a16="http://schemas.microsoft.com/office/drawing/2014/main" id="{37A55660-3111-4810-B736-0ECE4821BB5E}"/>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AF66A928-C37A-4998-9BC6-929B01E001C1}"/>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941DCD47-EE97-4E82-8063-116ABDEEC451}"/>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957982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84ECBCE-719A-4A71-BDED-B67AFB6A0ACF}"/>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5" name="Rectangle 1">
            <a:extLst>
              <a:ext uri="{FF2B5EF4-FFF2-40B4-BE49-F238E27FC236}">
                <a16:creationId xmlns:a16="http://schemas.microsoft.com/office/drawing/2014/main" id="{124D5FFB-BEC5-49B3-BA95-443D521B68DF}"/>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9DB0E6C5-CDAE-4EB3-B828-9C9488DC08B8}"/>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7" name="Rectangle 1">
            <a:extLst>
              <a:ext uri="{FF2B5EF4-FFF2-40B4-BE49-F238E27FC236}">
                <a16:creationId xmlns:a16="http://schemas.microsoft.com/office/drawing/2014/main" id="{F9D36239-24E7-4D3C-A192-C7E441DF14C2}"/>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7082B4BA-A33C-4B48-80D7-0D311FD84A7D}"/>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3BD42E2C-40FC-43B0-95F6-0EED796FE964}"/>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16" name="Content Placeholder 15"/>
          <p:cNvSpPr>
            <a:spLocks noGrp="1"/>
          </p:cNvSpPr>
          <p:nvPr>
            <p:ph sz="quarter" idx="10"/>
          </p:nvPr>
        </p:nvSpPr>
        <p:spPr>
          <a:xfrm>
            <a:off x="762000" y="609600"/>
            <a:ext cx="75438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0" name="Text Placeholder 3"/>
          <p:cNvSpPr>
            <a:spLocks noGrp="1"/>
          </p:cNvSpPr>
          <p:nvPr>
            <p:ph type="body" sz="half" idx="2"/>
          </p:nvPr>
        </p:nvSpPr>
        <p:spPr>
          <a:xfrm>
            <a:off x="762000" y="5029200"/>
            <a:ext cx="7543800" cy="11430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149427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10D23-E504-4622-A66C-640588CF661A}"/>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3" name="Rectangle 1">
            <a:extLst>
              <a:ext uri="{FF2B5EF4-FFF2-40B4-BE49-F238E27FC236}">
                <a16:creationId xmlns:a16="http://schemas.microsoft.com/office/drawing/2014/main" id="{1152C27D-77B0-45DA-B78A-3748153832FF}"/>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4" name="Rectangle 1">
            <a:extLst>
              <a:ext uri="{FF2B5EF4-FFF2-40B4-BE49-F238E27FC236}">
                <a16:creationId xmlns:a16="http://schemas.microsoft.com/office/drawing/2014/main" id="{57BFA1EA-E1B4-44EA-8539-F88F85BBAEB4}"/>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5" name="Rectangle 1">
            <a:extLst>
              <a:ext uri="{FF2B5EF4-FFF2-40B4-BE49-F238E27FC236}">
                <a16:creationId xmlns:a16="http://schemas.microsoft.com/office/drawing/2014/main" id="{458D5D49-C0B8-4090-A6EC-3E0F3CBF1F8F}"/>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A230D524-0AF0-4C09-BE19-DA6943B9B45D}"/>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11F18F1A-27E4-4E01-BD1A-0FA462A06661}"/>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Tree>
    <p:extLst>
      <p:ext uri="{BB962C8B-B14F-4D97-AF65-F5344CB8AC3E}">
        <p14:creationId xmlns:p14="http://schemas.microsoft.com/office/powerpoint/2010/main" val="2078750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A3ED094-6E86-4EDC-AC3A-DE49D5BD48F8}"/>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5" name="Rectangle 1">
            <a:extLst>
              <a:ext uri="{FF2B5EF4-FFF2-40B4-BE49-F238E27FC236}">
                <a16:creationId xmlns:a16="http://schemas.microsoft.com/office/drawing/2014/main" id="{CB3CCFFB-483F-43B5-B5C2-81105553EA34}"/>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86425B0E-BE00-41F2-A146-659BF7A52C65}"/>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7" name="Rectangle 1">
            <a:extLst>
              <a:ext uri="{FF2B5EF4-FFF2-40B4-BE49-F238E27FC236}">
                <a16:creationId xmlns:a16="http://schemas.microsoft.com/office/drawing/2014/main" id="{448C7926-DB77-46BF-AF3F-661B83400C33}"/>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38885712-8D59-4D8F-9068-D28D5F09E6FA}"/>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168BC031-379A-4301-B396-6B709859C247}"/>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3" name="Title 22"/>
          <p:cNvSpPr>
            <a:spLocks noGrp="1"/>
          </p:cNvSpPr>
          <p:nvPr>
            <p:ph type="title"/>
          </p:nvPr>
        </p:nvSpPr>
        <p:spPr>
          <a:xfrm>
            <a:off x="323850" y="2971799"/>
            <a:ext cx="8229600" cy="790575"/>
          </a:xfrm>
          <a:prstGeom prst="rect">
            <a:avLst/>
          </a:prstGeom>
        </p:spPr>
        <p:txBody>
          <a:bodyPr/>
          <a:lstStyle>
            <a:lvl1pPr algn="l">
              <a:defRPr sz="4800">
                <a:solidFill>
                  <a:srgbClr val="1B73A2"/>
                </a:solidFill>
              </a:defRPr>
            </a:lvl1pPr>
          </a:lstStyle>
          <a:p>
            <a:r>
              <a:rPr lang="en-US" dirty="0"/>
              <a:t>Click to edit Master title</a:t>
            </a:r>
          </a:p>
        </p:txBody>
      </p:sp>
      <p:sp>
        <p:nvSpPr>
          <p:cNvPr id="25" name="Text Placeholder 24"/>
          <p:cNvSpPr>
            <a:spLocks noGrp="1"/>
          </p:cNvSpPr>
          <p:nvPr>
            <p:ph type="body" sz="quarter" idx="10"/>
          </p:nvPr>
        </p:nvSpPr>
        <p:spPr>
          <a:xfrm>
            <a:off x="447675" y="3657600"/>
            <a:ext cx="8229600" cy="762000"/>
          </a:xfrm>
          <a:prstGeom prst="rect">
            <a:avLst/>
          </a:prstGeom>
        </p:spPr>
        <p:txBody>
          <a:bodyPr/>
          <a:lstStyle>
            <a:lvl1pPr marL="0" indent="0">
              <a:buNone/>
              <a:defRPr sz="2400">
                <a:solidFill>
                  <a:srgbClr val="90B957"/>
                </a:solidFill>
              </a:defRPr>
            </a:lvl1pPr>
          </a:lstStyle>
          <a:p>
            <a:pPr lvl="0"/>
            <a:r>
              <a:rPr lang="en-US" dirty="0"/>
              <a:t>Click to edit Master text</a:t>
            </a:r>
          </a:p>
        </p:txBody>
      </p:sp>
    </p:spTree>
    <p:extLst>
      <p:ext uri="{BB962C8B-B14F-4D97-AF65-F5344CB8AC3E}">
        <p14:creationId xmlns:p14="http://schemas.microsoft.com/office/powerpoint/2010/main" val="66589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DFE99E4-7A32-4008-9F48-175B50BBF10B}"/>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7F8EEA9C-2AD5-4B10-B39A-8C4E8C61474F}"/>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E8F38984-1BF2-4CE4-8F3F-BFE3621B72F6}"/>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8" name="Rectangle 1">
            <a:extLst>
              <a:ext uri="{FF2B5EF4-FFF2-40B4-BE49-F238E27FC236}">
                <a16:creationId xmlns:a16="http://schemas.microsoft.com/office/drawing/2014/main" id="{E0D0BDB8-F97F-4EDA-B1F7-2CF284657614}"/>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61225293-1689-4F99-89A3-F6BB2B4D2913}"/>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0" name="Rectangle 1">
            <a:extLst>
              <a:ext uri="{FF2B5EF4-FFF2-40B4-BE49-F238E27FC236}">
                <a16:creationId xmlns:a16="http://schemas.microsoft.com/office/drawing/2014/main" id="{80763656-CA45-40D1-ABF3-7EE63C7B71CE}"/>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cxnSp>
        <p:nvCxnSpPr>
          <p:cNvPr id="12" name="Straight Connector 11">
            <a:extLst>
              <a:ext uri="{FF2B5EF4-FFF2-40B4-BE49-F238E27FC236}">
                <a16:creationId xmlns:a16="http://schemas.microsoft.com/office/drawing/2014/main" id="{C02C4753-6A2F-4024-950E-17B05DCF02EC}"/>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3" name="Content Placeholder 15"/>
          <p:cNvSpPr>
            <a:spLocks noGrp="1"/>
          </p:cNvSpPr>
          <p:nvPr>
            <p:ph sz="quarter" idx="10"/>
          </p:nvPr>
        </p:nvSpPr>
        <p:spPr>
          <a:xfrm>
            <a:off x="533400" y="1252538"/>
            <a:ext cx="80772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4" name="Text Placeholder 3"/>
          <p:cNvSpPr>
            <a:spLocks noGrp="1"/>
          </p:cNvSpPr>
          <p:nvPr>
            <p:ph type="body" sz="half" idx="2"/>
          </p:nvPr>
        </p:nvSpPr>
        <p:spPr>
          <a:xfrm>
            <a:off x="533400" y="5532437"/>
            <a:ext cx="8077200" cy="804862"/>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88377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CEA3CF93-93A3-4BFE-81B9-E7338EF5A596}"/>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356BC1D0-47FF-4B0C-B56D-09FB507BEF36}"/>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B06D10CF-EBE8-4462-9B34-DDBB19939662}"/>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8" name="Rectangle 1">
            <a:extLst>
              <a:ext uri="{FF2B5EF4-FFF2-40B4-BE49-F238E27FC236}">
                <a16:creationId xmlns:a16="http://schemas.microsoft.com/office/drawing/2014/main" id="{30096B06-9B86-4ABC-A1A4-10CF0A20871A}"/>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F6797EDB-30BF-4034-83C7-5F67A81579E2}"/>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0" name="Rectangle 1">
            <a:extLst>
              <a:ext uri="{FF2B5EF4-FFF2-40B4-BE49-F238E27FC236}">
                <a16:creationId xmlns:a16="http://schemas.microsoft.com/office/drawing/2014/main" id="{EAC69C82-29BB-4D2E-842C-F1CF8E380D27}"/>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cxnSp>
        <p:nvCxnSpPr>
          <p:cNvPr id="14" name="Straight Connector 13">
            <a:extLst>
              <a:ext uri="{FF2B5EF4-FFF2-40B4-BE49-F238E27FC236}">
                <a16:creationId xmlns:a16="http://schemas.microsoft.com/office/drawing/2014/main" id="{CC0EDDCD-2818-4FB6-802F-8796EBFAA075}"/>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2" name="Content Placeholder 2"/>
          <p:cNvSpPr>
            <a:spLocks noGrp="1"/>
          </p:cNvSpPr>
          <p:nvPr>
            <p:ph idx="1"/>
          </p:nvPr>
        </p:nvSpPr>
        <p:spPr>
          <a:xfrm>
            <a:off x="533400" y="1752600"/>
            <a:ext cx="3886200" cy="4584699"/>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0"/>
          </p:nvPr>
        </p:nvSpPr>
        <p:spPr>
          <a:xfrm>
            <a:off x="4724400" y="1743075"/>
            <a:ext cx="3886200" cy="4594224"/>
          </a:xfrm>
          <a:prstGeom prst="rect">
            <a:avLst/>
          </a:prstGeom>
        </p:spPr>
        <p:txBody>
          <a:bodyPr/>
          <a:lstStyle>
            <a:lvl1pPr marL="230188" indent="-230188">
              <a:buSzPct val="80000"/>
              <a:defRPr sz="2000">
                <a:solidFill>
                  <a:srgbClr val="535353"/>
                </a:solidFill>
                <a:latin typeface="Arial"/>
                <a:cs typeface="Arial"/>
              </a:defRPr>
            </a:lvl1pPr>
            <a:lvl2pPr marL="404813" indent="-174625">
              <a:buSzPct val="75000"/>
              <a:buFont typeface="Arial"/>
              <a:buChar char="•"/>
              <a:defRPr sz="1800">
                <a:solidFill>
                  <a:srgbClr val="535353"/>
                </a:solidFill>
                <a:latin typeface="Arial"/>
                <a:cs typeface="Arial"/>
              </a:defRPr>
            </a:lvl2pPr>
            <a:lvl3pPr marL="623888" indent="-163513">
              <a:buSzPct val="80000"/>
              <a:defRPr sz="1600">
                <a:solidFill>
                  <a:srgbClr val="535353"/>
                </a:solidFill>
                <a:latin typeface="Arial"/>
                <a:cs typeface="Arial"/>
              </a:defRPr>
            </a:lvl3pPr>
            <a:lvl4pPr marL="854075" indent="-230188">
              <a:defRPr sz="1100">
                <a:solidFill>
                  <a:srgbClr val="535353"/>
                </a:solidFill>
                <a:latin typeface="Arial"/>
                <a:cs typeface="Arial"/>
              </a:defRPr>
            </a:lvl4pPr>
            <a:lvl5pPr marL="1028700" indent="-228600">
              <a:defRPr sz="1200">
                <a:solidFill>
                  <a:srgbClr val="535353"/>
                </a:solidFill>
                <a:latin typeface="Arial"/>
                <a:cs typeface="Aria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452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6381BDD7-EB1F-4F10-9001-1152892A3C2F}"/>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A81848DE-5F46-4A51-972D-7500C194FFE9}"/>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5C59E0C0-D0C9-46B9-B483-E68D5C6807C7}"/>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10" name="Rectangle 1">
            <a:extLst>
              <a:ext uri="{FF2B5EF4-FFF2-40B4-BE49-F238E27FC236}">
                <a16:creationId xmlns:a16="http://schemas.microsoft.com/office/drawing/2014/main" id="{225F9E30-2B82-4AE2-A702-81788D5E1FA0}"/>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2" name="Rectangle 1">
            <a:extLst>
              <a:ext uri="{FF2B5EF4-FFF2-40B4-BE49-F238E27FC236}">
                <a16:creationId xmlns:a16="http://schemas.microsoft.com/office/drawing/2014/main" id="{F75E22F4-EA26-401D-8CF3-87891A188DF6}"/>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5" name="Rectangle 1">
            <a:extLst>
              <a:ext uri="{FF2B5EF4-FFF2-40B4-BE49-F238E27FC236}">
                <a16:creationId xmlns:a16="http://schemas.microsoft.com/office/drawing/2014/main" id="{11EAE634-FAD5-43E2-8C47-7F7DE5193843}"/>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cxnSp>
        <p:nvCxnSpPr>
          <p:cNvPr id="18" name="Straight Connector 17">
            <a:extLst>
              <a:ext uri="{FF2B5EF4-FFF2-40B4-BE49-F238E27FC236}">
                <a16:creationId xmlns:a16="http://schemas.microsoft.com/office/drawing/2014/main" id="{758699E1-C381-4637-862E-75942F2B5CD2}"/>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3" name="Text Placeholder 2"/>
          <p:cNvSpPr>
            <a:spLocks noGrp="1"/>
          </p:cNvSpPr>
          <p:nvPr>
            <p:ph type="body" idx="1"/>
          </p:nvPr>
        </p:nvSpPr>
        <p:spPr>
          <a:xfrm>
            <a:off x="457200" y="1535113"/>
            <a:ext cx="4040188" cy="639762"/>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4" name="Content Placeholder 3"/>
          <p:cNvSpPr>
            <a:spLocks noGrp="1"/>
          </p:cNvSpPr>
          <p:nvPr>
            <p:ph sz="half" idx="2"/>
          </p:nvPr>
        </p:nvSpPr>
        <p:spPr>
          <a:xfrm>
            <a:off x="457200" y="2174875"/>
            <a:ext cx="4040188" cy="3951288"/>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6" name="Text Placeholder 4"/>
          <p:cNvSpPr>
            <a:spLocks noGrp="1"/>
          </p:cNvSpPr>
          <p:nvPr>
            <p:ph type="body" sz="quarter" idx="3"/>
          </p:nvPr>
        </p:nvSpPr>
        <p:spPr>
          <a:xfrm>
            <a:off x="4645025" y="1535113"/>
            <a:ext cx="4041775" cy="639762"/>
          </a:xfrm>
          <a:prstGeom prst="rect">
            <a:avLst/>
          </a:prstGeom>
        </p:spPr>
        <p:txBody>
          <a:bodyPr/>
          <a:lstStyle>
            <a:lvl1pPr>
              <a:defRPr sz="2000" baseline="0">
                <a:solidFill>
                  <a:schemeClr val="tx1">
                    <a:lumMod val="65000"/>
                    <a:lumOff val="35000"/>
                  </a:schemeClr>
                </a:solidFill>
              </a:defRPr>
            </a:lvl1pPr>
          </a:lstStyle>
          <a:p>
            <a:endParaRPr lang="en-US" dirty="0"/>
          </a:p>
        </p:txBody>
      </p:sp>
      <p:sp>
        <p:nvSpPr>
          <p:cNvPr id="17" name="Content Placeholder 5"/>
          <p:cNvSpPr>
            <a:spLocks noGrp="1"/>
          </p:cNvSpPr>
          <p:nvPr>
            <p:ph sz="quarter" idx="4"/>
          </p:nvPr>
        </p:nvSpPr>
        <p:spPr>
          <a:xfrm>
            <a:off x="4645025" y="2174875"/>
            <a:ext cx="4041775" cy="3951288"/>
          </a:xfrm>
          <a:prstGeom prst="rect">
            <a:avLst/>
          </a:prstGeom>
        </p:spPr>
        <p:txBody>
          <a:bodyPr/>
          <a:lstStyle>
            <a:lvl1pPr>
              <a:defRPr sz="2000" baseline="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312431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 Caption on Top">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29D4FB-F31C-40E3-855C-AE039317CEFC}"/>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6" name="Rectangle 1">
            <a:extLst>
              <a:ext uri="{FF2B5EF4-FFF2-40B4-BE49-F238E27FC236}">
                <a16:creationId xmlns:a16="http://schemas.microsoft.com/office/drawing/2014/main" id="{658EA3C5-5BD8-4C73-AF2A-CB63369F3923}"/>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7" name="Rectangle 1">
            <a:extLst>
              <a:ext uri="{FF2B5EF4-FFF2-40B4-BE49-F238E27FC236}">
                <a16:creationId xmlns:a16="http://schemas.microsoft.com/office/drawing/2014/main" id="{D32D4BDC-0A38-4701-AAD6-DDDD964DC0E3}"/>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DDE8A413-4AB6-4947-926D-4EDE203A3281}"/>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9" name="Rectangle 1">
            <a:extLst>
              <a:ext uri="{FF2B5EF4-FFF2-40B4-BE49-F238E27FC236}">
                <a16:creationId xmlns:a16="http://schemas.microsoft.com/office/drawing/2014/main" id="{1B051FA5-A895-4011-B971-05A0DE74C1D3}"/>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1" name="Rectangle 1">
            <a:extLst>
              <a:ext uri="{FF2B5EF4-FFF2-40B4-BE49-F238E27FC236}">
                <a16:creationId xmlns:a16="http://schemas.microsoft.com/office/drawing/2014/main" id="{C8BDC6CA-AB04-4E2D-A2B8-D71E08F90256}"/>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2" name="Rectangle 1">
            <a:extLst>
              <a:ext uri="{FF2B5EF4-FFF2-40B4-BE49-F238E27FC236}">
                <a16:creationId xmlns:a16="http://schemas.microsoft.com/office/drawing/2014/main" id="{287D40F8-89C5-42FD-A8A4-3F6D64FD135B}"/>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0" name="Text Placeholder 3"/>
          <p:cNvSpPr>
            <a:spLocks noGrp="1"/>
          </p:cNvSpPr>
          <p:nvPr>
            <p:ph type="body" sz="half" idx="2"/>
          </p:nvPr>
        </p:nvSpPr>
        <p:spPr>
          <a:xfrm>
            <a:off x="763254" y="1196973"/>
            <a:ext cx="7543800" cy="11430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7" name="Content Placeholder 15"/>
          <p:cNvSpPr>
            <a:spLocks noGrp="1"/>
          </p:cNvSpPr>
          <p:nvPr>
            <p:ph sz="quarter" idx="10"/>
          </p:nvPr>
        </p:nvSpPr>
        <p:spPr>
          <a:xfrm>
            <a:off x="744204" y="2505075"/>
            <a:ext cx="7543800" cy="41148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97134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 Two Captio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4C91FE3-4E56-42F0-B432-673C4779BF81}"/>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7" name="Rectangle 1">
            <a:extLst>
              <a:ext uri="{FF2B5EF4-FFF2-40B4-BE49-F238E27FC236}">
                <a16:creationId xmlns:a16="http://schemas.microsoft.com/office/drawing/2014/main" id="{770CD119-C345-4C11-83B7-AB050A38E82E}"/>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A38FC629-8161-4BDF-9AF6-C3088F87990D}"/>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834726B6-E948-4646-B7EC-1C18AF34E494}"/>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11" name="Rectangle 1">
            <a:extLst>
              <a:ext uri="{FF2B5EF4-FFF2-40B4-BE49-F238E27FC236}">
                <a16:creationId xmlns:a16="http://schemas.microsoft.com/office/drawing/2014/main" id="{E1736134-4415-4F21-9419-0BCE90D321D4}"/>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2" name="Rectangle 1">
            <a:extLst>
              <a:ext uri="{FF2B5EF4-FFF2-40B4-BE49-F238E27FC236}">
                <a16:creationId xmlns:a16="http://schemas.microsoft.com/office/drawing/2014/main" id="{751C741C-9CE3-4B06-8143-95EB963B8A03}"/>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13" name="Rectangle 1">
            <a:extLst>
              <a:ext uri="{FF2B5EF4-FFF2-40B4-BE49-F238E27FC236}">
                <a16:creationId xmlns:a16="http://schemas.microsoft.com/office/drawing/2014/main" id="{6574FF27-E5D3-47EE-89D1-24D59248E465}"/>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
        <p:nvSpPr>
          <p:cNvPr id="10" name="Text Placeholder 3"/>
          <p:cNvSpPr>
            <a:spLocks noGrp="1"/>
          </p:cNvSpPr>
          <p:nvPr>
            <p:ph type="body" sz="half" idx="2"/>
          </p:nvPr>
        </p:nvSpPr>
        <p:spPr>
          <a:xfrm>
            <a:off x="763254" y="1196973"/>
            <a:ext cx="7543800" cy="631827"/>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7" name="Content Placeholder 15"/>
          <p:cNvSpPr>
            <a:spLocks noGrp="1"/>
          </p:cNvSpPr>
          <p:nvPr>
            <p:ph sz="quarter" idx="10"/>
          </p:nvPr>
        </p:nvSpPr>
        <p:spPr>
          <a:xfrm>
            <a:off x="744204" y="1981200"/>
            <a:ext cx="7543800" cy="3962400"/>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
        <p:nvSpPr>
          <p:cNvPr id="18" name="Text Placeholder 3"/>
          <p:cNvSpPr>
            <a:spLocks noGrp="1"/>
          </p:cNvSpPr>
          <p:nvPr>
            <p:ph type="body" sz="half" idx="11"/>
          </p:nvPr>
        </p:nvSpPr>
        <p:spPr>
          <a:xfrm>
            <a:off x="725154" y="6096000"/>
            <a:ext cx="7543800" cy="631827"/>
          </a:xfrm>
          <a:prstGeom prst="rect">
            <a:avLst/>
          </a:prstGeom>
        </p:spPr>
        <p:txBody>
          <a:bodyPr/>
          <a:lstStyle>
            <a:lvl1pPr>
              <a:defRPr sz="2000" baseline="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3587667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93FDBE3-CA57-43F9-8808-DA362C4DD120}"/>
              </a:ext>
            </a:extLst>
          </p:cNvPr>
          <p:cNvCxnSpPr/>
          <p:nvPr userDrawn="1"/>
        </p:nvCxnSpPr>
        <p:spPr>
          <a:xfrm>
            <a:off x="460375" y="1062038"/>
            <a:ext cx="8150225" cy="0"/>
          </a:xfrm>
          <a:prstGeom prst="line">
            <a:avLst/>
          </a:prstGeom>
          <a:ln w="50800" cmpd="sng">
            <a:solidFill>
              <a:srgbClr val="595959"/>
            </a:solidFill>
          </a:ln>
          <a:effectLst/>
        </p:spPr>
        <p:style>
          <a:lnRef idx="2">
            <a:schemeClr val="accent1"/>
          </a:lnRef>
          <a:fillRef idx="0">
            <a:schemeClr val="accent1"/>
          </a:fillRef>
          <a:effectRef idx="1">
            <a:schemeClr val="accent1"/>
          </a:effectRef>
          <a:fontRef idx="minor">
            <a:schemeClr val="tx1"/>
          </a:fontRef>
        </p:style>
      </p:cxnSp>
      <p:sp>
        <p:nvSpPr>
          <p:cNvPr id="4" name="Rectangle 1">
            <a:extLst>
              <a:ext uri="{FF2B5EF4-FFF2-40B4-BE49-F238E27FC236}">
                <a16:creationId xmlns:a16="http://schemas.microsoft.com/office/drawing/2014/main" id="{3A91EF2E-210D-450D-B890-0B50375802AE}"/>
              </a:ext>
            </a:extLst>
          </p:cNvPr>
          <p:cNvSpPr>
            <a:spLocks/>
          </p:cNvSpPr>
          <p:nvPr userDrawn="1"/>
        </p:nvSpPr>
        <p:spPr bwMode="auto">
          <a:xfrm>
            <a:off x="8763000" y="2209800"/>
            <a:ext cx="381000" cy="46482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5" name="Rectangle 1">
            <a:extLst>
              <a:ext uri="{FF2B5EF4-FFF2-40B4-BE49-F238E27FC236}">
                <a16:creationId xmlns:a16="http://schemas.microsoft.com/office/drawing/2014/main" id="{E21FE7E9-6410-4D4C-BB97-BF2E0470DB7B}"/>
              </a:ext>
            </a:extLst>
          </p:cNvPr>
          <p:cNvSpPr>
            <a:spLocks/>
          </p:cNvSpPr>
          <p:nvPr userDrawn="1"/>
        </p:nvSpPr>
        <p:spPr bwMode="auto">
          <a:xfrm>
            <a:off x="8763000" y="0"/>
            <a:ext cx="3937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6" name="Rectangle 1">
            <a:extLst>
              <a:ext uri="{FF2B5EF4-FFF2-40B4-BE49-F238E27FC236}">
                <a16:creationId xmlns:a16="http://schemas.microsoft.com/office/drawing/2014/main" id="{5037A360-CFD9-4150-80F1-E41A132A09A5}"/>
              </a:ext>
            </a:extLst>
          </p:cNvPr>
          <p:cNvSpPr>
            <a:spLocks/>
          </p:cNvSpPr>
          <p:nvPr userDrawn="1"/>
        </p:nvSpPr>
        <p:spPr bwMode="auto">
          <a:xfrm>
            <a:off x="8763000" y="1066800"/>
            <a:ext cx="3937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7" name="Rectangle 1">
            <a:extLst>
              <a:ext uri="{FF2B5EF4-FFF2-40B4-BE49-F238E27FC236}">
                <a16:creationId xmlns:a16="http://schemas.microsoft.com/office/drawing/2014/main" id="{2F38C76E-2697-4E4B-9904-67DA778CE086}"/>
              </a:ext>
            </a:extLst>
          </p:cNvPr>
          <p:cNvSpPr>
            <a:spLocks/>
          </p:cNvSpPr>
          <p:nvPr userDrawn="1"/>
        </p:nvSpPr>
        <p:spPr bwMode="auto">
          <a:xfrm>
            <a:off x="0" y="0"/>
            <a:ext cx="381000" cy="4660900"/>
          </a:xfrm>
          <a:prstGeom prst="rect">
            <a:avLst/>
          </a:prstGeom>
          <a:solidFill>
            <a:srgbClr val="95C9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8" name="Rectangle 1">
            <a:extLst>
              <a:ext uri="{FF2B5EF4-FFF2-40B4-BE49-F238E27FC236}">
                <a16:creationId xmlns:a16="http://schemas.microsoft.com/office/drawing/2014/main" id="{81759EA6-251B-452A-BED7-9081C965C467}"/>
              </a:ext>
            </a:extLst>
          </p:cNvPr>
          <p:cNvSpPr>
            <a:spLocks/>
          </p:cNvSpPr>
          <p:nvPr userDrawn="1"/>
        </p:nvSpPr>
        <p:spPr bwMode="auto">
          <a:xfrm>
            <a:off x="0" y="5803900"/>
            <a:ext cx="381000" cy="1066800"/>
          </a:xfrm>
          <a:prstGeom prst="rect">
            <a:avLst/>
          </a:prstGeom>
          <a:solidFill>
            <a:srgbClr val="1D81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eaLnBrk="1" hangingPunct="1">
              <a:defRPr/>
            </a:pPr>
            <a:endParaRPr lang="en-US" altLang="en-US" dirty="0">
              <a:solidFill>
                <a:prstClr val="black"/>
              </a:solidFill>
            </a:endParaRPr>
          </a:p>
        </p:txBody>
      </p:sp>
      <p:sp>
        <p:nvSpPr>
          <p:cNvPr id="9" name="Rectangle 1">
            <a:extLst>
              <a:ext uri="{FF2B5EF4-FFF2-40B4-BE49-F238E27FC236}">
                <a16:creationId xmlns:a16="http://schemas.microsoft.com/office/drawing/2014/main" id="{CD0AD8F4-62F8-47CE-AAB6-92DDFD7E3A26}"/>
              </a:ext>
            </a:extLst>
          </p:cNvPr>
          <p:cNvSpPr>
            <a:spLocks/>
          </p:cNvSpPr>
          <p:nvPr userDrawn="1"/>
        </p:nvSpPr>
        <p:spPr bwMode="auto">
          <a:xfrm>
            <a:off x="0" y="4660900"/>
            <a:ext cx="381000" cy="1143000"/>
          </a:xfrm>
          <a:prstGeom prst="rect">
            <a:avLst/>
          </a:prstGeom>
          <a:solidFill>
            <a:schemeClr val="tx1">
              <a:lumMod val="65000"/>
              <a:lumOff val="35000"/>
            </a:schemeClr>
          </a:solidFill>
          <a:ln>
            <a:noFill/>
          </a:ln>
        </p:spPr>
        <p:txBody>
          <a:bodyPr lIns="0" tIns="0" rIns="0" bIns="0"/>
          <a:lstStyle/>
          <a:p>
            <a:pPr defTabSz="457200" eaLnBrk="1" fontAlgn="auto" hangingPunct="1">
              <a:spcBef>
                <a:spcPts val="0"/>
              </a:spcBef>
              <a:spcAft>
                <a:spcPts val="0"/>
              </a:spcAft>
              <a:defRPr/>
            </a:pPr>
            <a:r>
              <a:rPr lang="en-US" dirty="0">
                <a:solidFill>
                  <a:prstClr val="black"/>
                </a:solidFill>
                <a:latin typeface="Arial"/>
              </a:rPr>
              <a:t>             </a:t>
            </a:r>
          </a:p>
        </p:txBody>
      </p:sp>
      <p:sp>
        <p:nvSpPr>
          <p:cNvPr id="2" name="Title 1"/>
          <p:cNvSpPr>
            <a:spLocks noGrp="1"/>
          </p:cNvSpPr>
          <p:nvPr>
            <p:ph type="title"/>
          </p:nvPr>
        </p:nvSpPr>
        <p:spPr>
          <a:xfrm>
            <a:off x="459708" y="414325"/>
            <a:ext cx="8554162" cy="647698"/>
          </a:xfrm>
          <a:prstGeom prst="rect">
            <a:avLst/>
          </a:prstGeom>
        </p:spPr>
        <p:txBody>
          <a:bodyPr/>
          <a:lstStyle>
            <a:lvl1pPr algn="l">
              <a:defRPr sz="4000">
                <a:solidFill>
                  <a:srgbClr val="595959"/>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17221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D625A43-FD8F-43B0-A08C-EE7B49E04D0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Arial" panose="020B0604020202020204" pitchFamily="34" charset="0"/>
              </a:defRPr>
            </a:lvl1pPr>
          </a:lstStyle>
          <a:p>
            <a:fld id="{43E05F2D-6350-4AE8-AFA4-36280F3B98B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4800" r:id="rId12"/>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996E6A-3BA0-4B84-A43E-AED17164586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Arial" panose="020B0604020202020204" pitchFamily="34" charset="0"/>
              </a:defRPr>
            </a:lvl1pPr>
          </a:lstStyle>
          <a:p>
            <a:fld id="{D7F6B12A-04EA-4894-BC46-1EC40573492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fafsa.gov/"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hyperlink" Target="http://www.studentaid.gov/" TargetMode="Externa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a:extLst>
              <a:ext uri="{FF2B5EF4-FFF2-40B4-BE49-F238E27FC236}">
                <a16:creationId xmlns:a16="http://schemas.microsoft.com/office/drawing/2014/main" id="{CCFC2FBA-28F0-42F9-82C9-B4DAAE539E9F}"/>
              </a:ext>
            </a:extLst>
          </p:cNvPr>
          <p:cNvSpPr>
            <a:spLocks noGrp="1"/>
          </p:cNvSpPr>
          <p:nvPr>
            <p:ph type="title"/>
          </p:nvPr>
        </p:nvSpPr>
        <p:spPr bwMode="auto">
          <a:xfrm>
            <a:off x="409575" y="2054225"/>
            <a:ext cx="8424863" cy="1443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r>
              <a:rPr lang="en-US" altLang="en-US" dirty="0">
                <a:latin typeface="Times New Roman" panose="02020603050405020304" pitchFamily="18" charset="0"/>
                <a:cs typeface="Times New Roman" panose="02020603050405020304" pitchFamily="18" charset="0"/>
              </a:rPr>
              <a:t>The FAFSA Made Easy</a:t>
            </a:r>
          </a:p>
        </p:txBody>
      </p:sp>
      <p:sp>
        <p:nvSpPr>
          <p:cNvPr id="26627" name="Subtitle 5">
            <a:extLst>
              <a:ext uri="{FF2B5EF4-FFF2-40B4-BE49-F238E27FC236}">
                <a16:creationId xmlns:a16="http://schemas.microsoft.com/office/drawing/2014/main" id="{FF7F1631-19DF-4966-913A-28354ED64A99}"/>
              </a:ext>
            </a:extLst>
          </p:cNvPr>
          <p:cNvSpPr>
            <a:spLocks noGrp="1"/>
          </p:cNvSpPr>
          <p:nvPr>
            <p:ph type="subTitle" idx="1"/>
          </p:nvPr>
        </p:nvSpPr>
        <p:spPr bwMode="auto">
          <a:xfrm>
            <a:off x="381000" y="3505200"/>
            <a:ext cx="8424863"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r>
              <a:rPr lang="en-US" altLang="en-US" dirty="0">
                <a:latin typeface="Times New Roman" panose="02020603050405020304" pitchFamily="18" charset="0"/>
                <a:cs typeface="Times New Roman" panose="02020603050405020304" pitchFamily="18" charset="0"/>
              </a:rPr>
              <a:t>A Guide to Completing the FAFSA Online </a:t>
            </a:r>
          </a:p>
          <a:p>
            <a:pPr algn="ctr" eaLnBrk="1" hangingPunct="1"/>
            <a:r>
              <a:rPr lang="en-US" altLang="en-US" dirty="0">
                <a:latin typeface="Times New Roman" panose="02020603050405020304" pitchFamily="18" charset="0"/>
                <a:cs typeface="Times New Roman" panose="02020603050405020304" pitchFamily="18" charset="0"/>
              </a:rPr>
              <a:t> </a:t>
            </a:r>
          </a:p>
        </p:txBody>
      </p:sp>
      <p:sp>
        <p:nvSpPr>
          <p:cNvPr id="26628" name="Content Placeholder 6">
            <a:extLst>
              <a:ext uri="{FF2B5EF4-FFF2-40B4-BE49-F238E27FC236}">
                <a16:creationId xmlns:a16="http://schemas.microsoft.com/office/drawing/2014/main" id="{61C43868-1525-402F-A752-F16014A8C346}"/>
              </a:ext>
            </a:extLst>
          </p:cNvPr>
          <p:cNvSpPr>
            <a:spLocks noGrp="1"/>
          </p:cNvSpPr>
          <p:nvPr>
            <p:ph sz="quarter" idx="11"/>
          </p:nvPr>
        </p:nvSpPr>
        <p:spPr bwMode="auto">
          <a:xfrm>
            <a:off x="533400" y="5340350"/>
            <a:ext cx="7021513"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eaLnBrk="1" hangingPunct="1"/>
            <a:endParaRPr lang="en-US" altLang="en-US" dirty="0">
              <a:latin typeface="Times New Roman" panose="02020603050405020304" pitchFamily="18" charset="0"/>
              <a:cs typeface="Times New Roman" panose="02020603050405020304" pitchFamily="18" charset="0"/>
            </a:endParaRPr>
          </a:p>
          <a:p>
            <a:pPr algn="ctr" eaLnBrk="1" hangingPunct="1"/>
            <a:endParaRPr lang="en-US" alt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91CD717-EC80-45AE-9EFC-2E72DD9BDF15}"/>
              </a:ext>
            </a:extLst>
          </p:cNvPr>
          <p:cNvPicPr>
            <a:picLocks noChangeAspect="1"/>
          </p:cNvPicPr>
          <p:nvPr/>
        </p:nvPicPr>
        <p:blipFill>
          <a:blip r:embed="rId2"/>
          <a:stretch>
            <a:fillRect/>
          </a:stretch>
        </p:blipFill>
        <p:spPr>
          <a:xfrm>
            <a:off x="7391400" y="6143897"/>
            <a:ext cx="1143000" cy="60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2017-2018 FOTW “Login” page with Enter the student’s information option selected.">
            <a:extLst>
              <a:ext uri="{FF2B5EF4-FFF2-40B4-BE49-F238E27FC236}">
                <a16:creationId xmlns:a16="http://schemas.microsoft.com/office/drawing/2014/main" id="{B41F75CB-60AB-49E2-B985-9DFB52156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
            <a:ext cx="7522755" cy="564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9CC1F09C-F614-41DB-97F6-28E53F172FDD}"/>
              </a:ext>
            </a:extLst>
          </p:cNvPr>
          <p:cNvSpPr txBox="1"/>
          <p:nvPr/>
        </p:nvSpPr>
        <p:spPr>
          <a:xfrm>
            <a:off x="3657600" y="6552084"/>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786CDFBA-BAFC-4D68-88DB-59DC896F3C3C}"/>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1127DD-729D-47BD-A85A-39EE83108A03}"/>
              </a:ext>
            </a:extLst>
          </p:cNvPr>
          <p:cNvSpPr txBox="1"/>
          <p:nvPr/>
        </p:nvSpPr>
        <p:spPr>
          <a:xfrm>
            <a:off x="1066800" y="1600200"/>
            <a:ext cx="7162800" cy="3724096"/>
          </a:xfrm>
          <a:prstGeom prst="rect">
            <a:avLst/>
          </a:prstGeom>
          <a:noFill/>
        </p:spPr>
        <p:txBody>
          <a:bodyPr wrap="square" rtlCol="0">
            <a:spAutoFit/>
          </a:bodyPr>
          <a:lstStyle/>
          <a:p>
            <a:r>
              <a:rPr lang="en-US" sz="3600" dirty="0"/>
              <a:t>The next page needs no explanation,</a:t>
            </a:r>
          </a:p>
          <a:p>
            <a:r>
              <a:rPr lang="en-US" sz="3600" dirty="0"/>
              <a:t>just a CAUTION!  Be sure to click the school year for which you are filing the FAFSA.</a:t>
            </a:r>
          </a:p>
          <a:p>
            <a:r>
              <a:rPr lang="en-US" sz="3600" dirty="0"/>
              <a:t>Don’t worry!  Your FAFSA application will have the proper years to choose.</a:t>
            </a:r>
          </a:p>
          <a:p>
            <a:endParaRPr lang="en-US" sz="2000" dirty="0"/>
          </a:p>
        </p:txBody>
      </p:sp>
      <p:pic>
        <p:nvPicPr>
          <p:cNvPr id="3" name="Picture 2">
            <a:extLst>
              <a:ext uri="{FF2B5EF4-FFF2-40B4-BE49-F238E27FC236}">
                <a16:creationId xmlns:a16="http://schemas.microsoft.com/office/drawing/2014/main" id="{BE753161-AFF5-4520-92F2-42EC24D6590F}"/>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394421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17-2018 FOTW “Get Started” page.&#10;&#10;This page was revised to provide clarification on which school year the applicant should apply for based on the school year they are planning to attend college.&#10;">
            <a:extLst>
              <a:ext uri="{FF2B5EF4-FFF2-40B4-BE49-F238E27FC236}">
                <a16:creationId xmlns:a16="http://schemas.microsoft.com/office/drawing/2014/main" id="{E0206C69-3F77-4E43-90BA-8CB5865581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900" y="225425"/>
            <a:ext cx="74639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A41A680-8032-41D3-9D0D-B16FE7B98785}"/>
              </a:ext>
            </a:extLst>
          </p:cNvPr>
          <p:cNvSpPr txBox="1"/>
          <p:nvPr/>
        </p:nvSpPr>
        <p:spPr>
          <a:xfrm>
            <a:off x="3657600" y="6517159"/>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B3C8AB4D-6CC4-47E9-9D63-08A254A9A8A8}"/>
              </a:ext>
            </a:extLst>
          </p:cNvPr>
          <p:cNvPicPr>
            <a:picLocks noChangeAspect="1"/>
          </p:cNvPicPr>
          <p:nvPr/>
        </p:nvPicPr>
        <p:blipFill>
          <a:blip r:embed="rId4"/>
          <a:stretch>
            <a:fillRect/>
          </a:stretch>
        </p:blipFill>
        <p:spPr>
          <a:xfrm>
            <a:off x="7010400" y="6190438"/>
            <a:ext cx="1291700" cy="5669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52675A-EC3B-4383-A7F0-B0B9E6D24CE0}"/>
              </a:ext>
            </a:extLst>
          </p:cNvPr>
          <p:cNvSpPr txBox="1"/>
          <p:nvPr/>
        </p:nvSpPr>
        <p:spPr>
          <a:xfrm>
            <a:off x="762000" y="609600"/>
            <a:ext cx="7391400" cy="4770537"/>
          </a:xfrm>
          <a:prstGeom prst="rect">
            <a:avLst/>
          </a:prstGeom>
          <a:noFill/>
        </p:spPr>
        <p:txBody>
          <a:bodyPr wrap="square" rtlCol="0">
            <a:spAutoFit/>
          </a:bodyPr>
          <a:lstStyle/>
          <a:p>
            <a:r>
              <a:rPr lang="en-US" sz="3600" dirty="0"/>
              <a:t>	           </a:t>
            </a:r>
            <a:r>
              <a:rPr lang="en-US" sz="4800" dirty="0"/>
              <a:t>????????</a:t>
            </a:r>
          </a:p>
          <a:p>
            <a:r>
              <a:rPr lang="en-US" sz="3200" dirty="0"/>
              <a:t>I know! I know! Now it asks you to make a FAFSA-ID.  You must fill in the blanks, but smile): you are already ahead!</a:t>
            </a:r>
          </a:p>
          <a:p>
            <a:endParaRPr lang="en-US" sz="3200" dirty="0"/>
          </a:p>
          <a:p>
            <a:r>
              <a:rPr lang="en-US" sz="3200" dirty="0"/>
              <a:t>Press CONTINUE, when you have completed the page. The next page is just an example page that was completed for you.</a:t>
            </a:r>
          </a:p>
        </p:txBody>
      </p:sp>
      <p:pic>
        <p:nvPicPr>
          <p:cNvPr id="3" name="Picture 2">
            <a:extLst>
              <a:ext uri="{FF2B5EF4-FFF2-40B4-BE49-F238E27FC236}">
                <a16:creationId xmlns:a16="http://schemas.microsoft.com/office/drawing/2014/main" id="{E90C0778-388D-439D-8B35-5C37BA3BED05}"/>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19758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After Melanie clicked on Create an FSAID – she was directed to the Create a NEW FSAID page. &#10;">
            <a:extLst>
              <a:ext uri="{FF2B5EF4-FFF2-40B4-BE49-F238E27FC236}">
                <a16:creationId xmlns:a16="http://schemas.microsoft.com/office/drawing/2014/main" id="{2E31157C-5A93-4499-8F4A-0D8341531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095" y="302418"/>
            <a:ext cx="5925810" cy="625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5F098DF6-DB8E-4E09-817D-D06D7DB3A9EB}"/>
              </a:ext>
            </a:extLst>
          </p:cNvPr>
          <p:cNvSpPr txBox="1"/>
          <p:nvPr/>
        </p:nvSpPr>
        <p:spPr>
          <a:xfrm>
            <a:off x="3657600" y="6555581"/>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F50ABE47-32B5-455F-A835-CE381E25A897}"/>
              </a:ext>
            </a:extLst>
          </p:cNvPr>
          <p:cNvPicPr>
            <a:picLocks noChangeAspect="1"/>
          </p:cNvPicPr>
          <p:nvPr/>
        </p:nvPicPr>
        <p:blipFill>
          <a:blip r:embed="rId4"/>
          <a:stretch>
            <a:fillRect/>
          </a:stretch>
        </p:blipFill>
        <p:spPr>
          <a:xfrm>
            <a:off x="7534905" y="6174840"/>
            <a:ext cx="1143000" cy="609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E0A15-8E87-4AC3-8435-4FADC215842E}"/>
              </a:ext>
            </a:extLst>
          </p:cNvPr>
          <p:cNvSpPr txBox="1"/>
          <p:nvPr/>
        </p:nvSpPr>
        <p:spPr>
          <a:xfrm>
            <a:off x="1447800" y="914400"/>
            <a:ext cx="5715000" cy="3416320"/>
          </a:xfrm>
          <a:prstGeom prst="rect">
            <a:avLst/>
          </a:prstGeom>
          <a:noFill/>
        </p:spPr>
        <p:txBody>
          <a:bodyPr wrap="square" rtlCol="0">
            <a:spAutoFit/>
          </a:bodyPr>
          <a:lstStyle/>
          <a:p>
            <a:endParaRPr lang="en-US" sz="3600" dirty="0"/>
          </a:p>
          <a:p>
            <a:endParaRPr lang="en-US" sz="3600" dirty="0"/>
          </a:p>
          <a:p>
            <a:endParaRPr lang="en-US" sz="3600" dirty="0"/>
          </a:p>
          <a:p>
            <a:r>
              <a:rPr lang="en-US" sz="3600" dirty="0"/>
              <a:t>More of the same……</a:t>
            </a:r>
          </a:p>
          <a:p>
            <a:r>
              <a:rPr lang="en-US" sz="3600" dirty="0"/>
              <a:t>Answer the questions as they are asked</a:t>
            </a:r>
          </a:p>
        </p:txBody>
      </p:sp>
      <p:pic>
        <p:nvPicPr>
          <p:cNvPr id="4" name="Picture 3">
            <a:extLst>
              <a:ext uri="{FF2B5EF4-FFF2-40B4-BE49-F238E27FC236}">
                <a16:creationId xmlns:a16="http://schemas.microsoft.com/office/drawing/2014/main" id="{645CB618-FD9A-4B8E-93E5-454C50CF74B3}"/>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343394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he FSA ID process consists of three main steps:&#10;Enter your log-in information.&#10;Provide your e-mail address, a unique username, and password, and verify that you are at least 13 years old as completed by Melanie&#10;">
            <a:extLst>
              <a:ext uri="{FF2B5EF4-FFF2-40B4-BE49-F238E27FC236}">
                <a16:creationId xmlns:a16="http://schemas.microsoft.com/office/drawing/2014/main" id="{65D68E3E-E5C4-493D-A7FE-6CC714DC1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215" y="304800"/>
            <a:ext cx="587957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6974175C-9553-4656-9854-E6564A0C5AA9}"/>
              </a:ext>
            </a:extLst>
          </p:cNvPr>
          <p:cNvSpPr txBox="1"/>
          <p:nvPr/>
        </p:nvSpPr>
        <p:spPr>
          <a:xfrm>
            <a:off x="3657600" y="6592389"/>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6421401A-A6E1-4B06-AF39-88A0F3A4D02B}"/>
              </a:ext>
            </a:extLst>
          </p:cNvPr>
          <p:cNvPicPr>
            <a:picLocks noChangeAspect="1"/>
          </p:cNvPicPr>
          <p:nvPr/>
        </p:nvPicPr>
        <p:blipFill>
          <a:blip r:embed="rId4"/>
          <a:stretch>
            <a:fillRect/>
          </a:stretch>
        </p:blipFill>
        <p:spPr>
          <a:xfrm>
            <a:off x="7511785" y="6098205"/>
            <a:ext cx="1143000" cy="609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nter your personal information.&#10;Provide your Social Security number, full legal name, and date of birth as shown by Melanie&#10;">
            <a:extLst>
              <a:ext uri="{FF2B5EF4-FFF2-40B4-BE49-F238E27FC236}">
                <a16:creationId xmlns:a16="http://schemas.microsoft.com/office/drawing/2014/main" id="{CED6976C-9DA8-41C2-8FD7-8FFE1D445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1850"/>
            <a:ext cx="826135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68ECBE15-A710-474F-8C4B-1D5766849FC3}"/>
              </a:ext>
            </a:extLst>
          </p:cNvPr>
          <p:cNvSpPr txBox="1"/>
          <p:nvPr/>
        </p:nvSpPr>
        <p:spPr>
          <a:xfrm>
            <a:off x="3657600" y="647700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7E1C517C-D968-4C33-80B8-C57A7D090311}"/>
              </a:ext>
            </a:extLst>
          </p:cNvPr>
          <p:cNvPicPr>
            <a:picLocks noChangeAspect="1"/>
          </p:cNvPicPr>
          <p:nvPr/>
        </p:nvPicPr>
        <p:blipFill>
          <a:blip r:embed="rId4"/>
          <a:stretch>
            <a:fillRect/>
          </a:stretch>
        </p:blipFill>
        <p:spPr>
          <a:xfrm>
            <a:off x="7575550" y="6172200"/>
            <a:ext cx="1143000" cy="609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nclude your mailing address, e-mail address, telephone number, and language preference as shown by Melanie&#10;">
            <a:extLst>
              <a:ext uri="{FF2B5EF4-FFF2-40B4-BE49-F238E27FC236}">
                <a16:creationId xmlns:a16="http://schemas.microsoft.com/office/drawing/2014/main" id="{A98F8650-FC47-4EE4-B5EC-17698A9F6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5889625" cy="621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34B29BC5-590D-4207-8AE2-3EF755C42AE2}"/>
              </a:ext>
            </a:extLst>
          </p:cNvPr>
          <p:cNvSpPr txBox="1"/>
          <p:nvPr/>
        </p:nvSpPr>
        <p:spPr>
          <a:xfrm>
            <a:off x="3581400" y="647700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B48215F4-E622-42E0-8C90-DAC9191AEAE3}"/>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or security purposes, provide answers to five challenge questions. The first two challenge questions are available from a drop down menu; however, the remaining three, Melanie must create her own challenge questions and answers.&#10;">
            <a:extLst>
              <a:ext uri="{FF2B5EF4-FFF2-40B4-BE49-F238E27FC236}">
                <a16:creationId xmlns:a16="http://schemas.microsoft.com/office/drawing/2014/main" id="{BD138453-FFFC-4C06-97CC-A744FCF33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
            <a:ext cx="6405563" cy="612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2DC51B72-FCE3-42AB-AE44-1E1DD2090628}"/>
              </a:ext>
            </a:extLst>
          </p:cNvPr>
          <p:cNvSpPr txBox="1"/>
          <p:nvPr/>
        </p:nvSpPr>
        <p:spPr>
          <a:xfrm>
            <a:off x="3736181" y="6485654"/>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BEA625F2-39DB-4548-B2F3-5A53452A5A0C}"/>
              </a:ext>
            </a:extLst>
          </p:cNvPr>
          <p:cNvPicPr>
            <a:picLocks noChangeAspect="1"/>
          </p:cNvPicPr>
          <p:nvPr/>
        </p:nvPicPr>
        <p:blipFill>
          <a:blip r:embed="rId4"/>
          <a:stretch>
            <a:fillRect/>
          </a:stretch>
        </p:blipFill>
        <p:spPr>
          <a:xfrm>
            <a:off x="7853362" y="6313297"/>
            <a:ext cx="833437" cy="444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B653916-EEB2-4F8B-8DD9-4A393E184095}"/>
              </a:ext>
            </a:extLst>
          </p:cNvPr>
          <p:cNvSpPr>
            <a:spLocks noGrp="1"/>
          </p:cNvSpPr>
          <p:nvPr>
            <p:ph type="title"/>
          </p:nvPr>
        </p:nvSpPr>
        <p:spPr bwMode="auto">
          <a:xfrm>
            <a:off x="1142999" y="414338"/>
            <a:ext cx="6248401"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4400" dirty="0">
                <a:solidFill>
                  <a:schemeClr val="tx1"/>
                </a:solidFill>
                <a:latin typeface="Arial" panose="020B0604020202020204" pitchFamily="34" charset="0"/>
                <a:cs typeface="Arial" panose="020B0604020202020204" pitchFamily="34" charset="0"/>
              </a:rPr>
              <a:t>What You Need to Know</a:t>
            </a:r>
          </a:p>
        </p:txBody>
      </p:sp>
      <p:sp>
        <p:nvSpPr>
          <p:cNvPr id="27651" name="Content Placeholder 2">
            <a:extLst>
              <a:ext uri="{FF2B5EF4-FFF2-40B4-BE49-F238E27FC236}">
                <a16:creationId xmlns:a16="http://schemas.microsoft.com/office/drawing/2014/main" id="{7133A486-B8FF-4201-B037-7BDF67E1BF5E}"/>
              </a:ext>
            </a:extLst>
          </p:cNvPr>
          <p:cNvSpPr>
            <a:spLocks noGrp="1"/>
          </p:cNvSpPr>
          <p:nvPr>
            <p:ph idx="4294967295"/>
          </p:nvPr>
        </p:nvSpPr>
        <p:spPr bwMode="auto">
          <a:xfrm>
            <a:off x="914400" y="15240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cs typeface="Arial" panose="020B0604020202020204" pitchFamily="34" charset="0"/>
              </a:rPr>
              <a:t>Must file every year in college</a:t>
            </a:r>
          </a:p>
          <a:p>
            <a:pPr eaLnBrk="1" hangingPunct="1">
              <a:lnSpc>
                <a:spcPct val="90000"/>
              </a:lnSpc>
            </a:pPr>
            <a:endParaRPr lang="en-US" altLang="en-US" dirty="0">
              <a:cs typeface="Arial" panose="020B0604020202020204" pitchFamily="34" charset="0"/>
            </a:endParaRPr>
          </a:p>
          <a:p>
            <a:pPr eaLnBrk="1" hangingPunct="1">
              <a:lnSpc>
                <a:spcPct val="90000"/>
              </a:lnSpc>
            </a:pPr>
            <a:r>
              <a:rPr lang="en-US" altLang="en-US" dirty="0">
                <a:cs typeface="Arial" panose="020B0604020202020204" pitchFamily="34" charset="0"/>
              </a:rPr>
              <a:t>Can file beginning October 1st of your senior year</a:t>
            </a:r>
          </a:p>
          <a:p>
            <a:pPr eaLnBrk="1" hangingPunct="1">
              <a:lnSpc>
                <a:spcPct val="90000"/>
              </a:lnSpc>
            </a:pPr>
            <a:endParaRPr lang="en-US" altLang="en-US" dirty="0">
              <a:cs typeface="Arial" panose="020B0604020202020204" pitchFamily="34" charset="0"/>
            </a:endParaRPr>
          </a:p>
          <a:p>
            <a:pPr eaLnBrk="1" hangingPunct="1">
              <a:lnSpc>
                <a:spcPct val="90000"/>
              </a:lnSpc>
            </a:pPr>
            <a:r>
              <a:rPr lang="en-US" altLang="en-US" dirty="0">
                <a:cs typeface="Arial" panose="020B0604020202020204" pitchFamily="34" charset="0"/>
              </a:rPr>
              <a:t>Must make and record FSA ID (Parent/Student)</a:t>
            </a:r>
          </a:p>
          <a:p>
            <a:pPr eaLnBrk="1" hangingPunct="1">
              <a:lnSpc>
                <a:spcPct val="90000"/>
              </a:lnSpc>
            </a:pPr>
            <a:endParaRPr lang="en-US" altLang="en-US" dirty="0">
              <a:cs typeface="Arial" panose="020B0604020202020204" pitchFamily="34" charset="0"/>
            </a:endParaRPr>
          </a:p>
          <a:p>
            <a:pPr eaLnBrk="1" hangingPunct="1">
              <a:lnSpc>
                <a:spcPct val="90000"/>
              </a:lnSpc>
            </a:pPr>
            <a:r>
              <a:rPr lang="en-US" altLang="en-US" dirty="0">
                <a:cs typeface="Arial" panose="020B0604020202020204" pitchFamily="34" charset="0"/>
              </a:rPr>
              <a:t>The earlier FAFSA completed the </a:t>
            </a:r>
            <a:r>
              <a:rPr lang="en-US" altLang="en-US" b="1" dirty="0">
                <a:cs typeface="Arial" panose="020B0604020202020204" pitchFamily="34" charset="0"/>
              </a:rPr>
              <a:t>BETTER!!</a:t>
            </a:r>
          </a:p>
          <a:p>
            <a:pPr marL="0" indent="0" eaLnBrk="1" hangingPunct="1">
              <a:lnSpc>
                <a:spcPct val="90000"/>
              </a:lnSpc>
              <a:buNone/>
            </a:pPr>
            <a:endParaRPr lang="en-US" altLang="en-US" sz="1800" dirty="0">
              <a:cs typeface="Arial" panose="020B0604020202020204" pitchFamily="34" charset="0"/>
            </a:endParaRPr>
          </a:p>
          <a:p>
            <a:pPr lvl="1" eaLnBrk="1" hangingPunct="1">
              <a:buFont typeface="Arial" panose="020B0604020202020204" pitchFamily="34" charset="0"/>
              <a:buChar char="•"/>
            </a:pPr>
            <a:endParaRPr lang="en-US" altLang="en-US" sz="3200" dirty="0">
              <a:cs typeface="Arial" panose="020B0604020202020204" pitchFamily="34" charset="0"/>
            </a:endParaRPr>
          </a:p>
        </p:txBody>
      </p:sp>
      <p:pic>
        <p:nvPicPr>
          <p:cNvPr id="5" name="Picture 4">
            <a:extLst>
              <a:ext uri="{FF2B5EF4-FFF2-40B4-BE49-F238E27FC236}">
                <a16:creationId xmlns:a16="http://schemas.microsoft.com/office/drawing/2014/main" id="{062ECF6E-0C9B-41B7-8550-12A6E4184AB3}"/>
              </a:ext>
            </a:extLst>
          </p:cNvPr>
          <p:cNvPicPr>
            <a:picLocks noChangeAspect="1"/>
          </p:cNvPicPr>
          <p:nvPr/>
        </p:nvPicPr>
        <p:blipFill>
          <a:blip r:embed="rId2"/>
          <a:stretch>
            <a:fillRect/>
          </a:stretch>
        </p:blipFill>
        <p:spPr>
          <a:xfrm>
            <a:off x="7543800" y="6096000"/>
            <a:ext cx="1143000" cy="6096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ubmit your FSA ID information.&#10;Agree to the terms and conditions.&#10;Verify your e-mail address. (Note: By verifying your e-mail address, you can use your e-mail address as your username when logging into certain ED websites. This verification also allows you to retrieve your username or reset your password without answering challenge questions.)&#10;">
            <a:extLst>
              <a:ext uri="{FF2B5EF4-FFF2-40B4-BE49-F238E27FC236}">
                <a16:creationId xmlns:a16="http://schemas.microsoft.com/office/drawing/2014/main" id="{D2A9A6BF-93CC-4D8D-9EC1-AC8363B2A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
            <a:ext cx="4129096" cy="629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5F68186A-5515-4573-93FF-ACA44BD2948B}"/>
              </a:ext>
            </a:extLst>
          </p:cNvPr>
          <p:cNvSpPr txBox="1"/>
          <p:nvPr/>
        </p:nvSpPr>
        <p:spPr>
          <a:xfrm>
            <a:off x="3657600" y="6527517"/>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A0FB42BD-A63E-427A-9FBE-23B800673602}"/>
              </a:ext>
            </a:extLst>
          </p:cNvPr>
          <p:cNvPicPr>
            <a:picLocks noChangeAspect="1"/>
          </p:cNvPicPr>
          <p:nvPr/>
        </p:nvPicPr>
        <p:blipFill>
          <a:blip r:embed="rId4"/>
          <a:stretch>
            <a:fillRect/>
          </a:stretch>
        </p:blipFill>
        <p:spPr>
          <a:xfrm>
            <a:off x="7467600" y="6148749"/>
            <a:ext cx="1143000" cy="609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FFF415-2089-4EEA-AA2A-9445B2D76C43}"/>
              </a:ext>
            </a:extLst>
          </p:cNvPr>
          <p:cNvSpPr txBox="1"/>
          <p:nvPr/>
        </p:nvSpPr>
        <p:spPr>
          <a:xfrm>
            <a:off x="1676400" y="1720840"/>
            <a:ext cx="5334000" cy="3416320"/>
          </a:xfrm>
          <a:prstGeom prst="rect">
            <a:avLst/>
          </a:prstGeom>
          <a:noFill/>
        </p:spPr>
        <p:txBody>
          <a:bodyPr wrap="square" rtlCol="0">
            <a:spAutoFit/>
          </a:bodyPr>
          <a:lstStyle/>
          <a:p>
            <a:r>
              <a:rPr lang="en-US" sz="3600" dirty="0"/>
              <a:t>NEXT, it is going to ask you to make a SAVE key.  Not a hard thing to do but WRITE it down and label it SAVE KEY.  Put it with your FAFSA-ID and password!</a:t>
            </a:r>
          </a:p>
        </p:txBody>
      </p:sp>
      <p:pic>
        <p:nvPicPr>
          <p:cNvPr id="3" name="Picture 2">
            <a:extLst>
              <a:ext uri="{FF2B5EF4-FFF2-40B4-BE49-F238E27FC236}">
                <a16:creationId xmlns:a16="http://schemas.microsoft.com/office/drawing/2014/main" id="{64EAE89F-D5E7-476C-A39C-7B05D0A24C69}"/>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107648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2017-2018 FOTW “Get Started” page with four characters entered for &quot;Create a Save Key&quot; and &quot;Re-enter Save Key&quot; fields. The entered values are masked.&#10;&#10;The “Save Key” allows an applicant to save his/her FAFSA application and return at a later time to complete and submit the application.  The application is saved for 45 days or until the student submits his/her application for processing. Additionally, the Save Key allows applicants a way to share their application with their parents.&#10;">
            <a:extLst>
              <a:ext uri="{FF2B5EF4-FFF2-40B4-BE49-F238E27FC236}">
                <a16:creationId xmlns:a16="http://schemas.microsoft.com/office/drawing/2014/main" id="{0992E388-FDC4-4884-86D8-9DCB97372C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963" y="371475"/>
            <a:ext cx="745807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BF50C13-3D39-4B95-BD75-4EA3560AEBC8}"/>
              </a:ext>
            </a:extLst>
          </p:cNvPr>
          <p:cNvSpPr txBox="1"/>
          <p:nvPr/>
        </p:nvSpPr>
        <p:spPr>
          <a:xfrm>
            <a:off x="3657600" y="6599682"/>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2628B176-50FC-46F5-9B4D-3C48B4AE0432}"/>
              </a:ext>
            </a:extLst>
          </p:cNvPr>
          <p:cNvPicPr>
            <a:picLocks noChangeAspect="1"/>
          </p:cNvPicPr>
          <p:nvPr/>
        </p:nvPicPr>
        <p:blipFill>
          <a:blip r:embed="rId4"/>
          <a:stretch>
            <a:fillRect/>
          </a:stretch>
        </p:blipFill>
        <p:spPr>
          <a:xfrm>
            <a:off x="7772400" y="6299264"/>
            <a:ext cx="914400" cy="4876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9D7412-509E-486F-99E9-642EE972D5BC}"/>
              </a:ext>
            </a:extLst>
          </p:cNvPr>
          <p:cNvSpPr txBox="1"/>
          <p:nvPr/>
        </p:nvSpPr>
        <p:spPr>
          <a:xfrm>
            <a:off x="1257300" y="1997839"/>
            <a:ext cx="6629400" cy="2862322"/>
          </a:xfrm>
          <a:prstGeom prst="rect">
            <a:avLst/>
          </a:prstGeom>
          <a:noFill/>
        </p:spPr>
        <p:txBody>
          <a:bodyPr wrap="square" rtlCol="0">
            <a:spAutoFit/>
          </a:bodyPr>
          <a:lstStyle/>
          <a:p>
            <a:endParaRPr lang="en-US" sz="3600" dirty="0"/>
          </a:p>
          <a:p>
            <a:r>
              <a:rPr lang="en-US" sz="3600" dirty="0"/>
              <a:t>The NEXT page will show you a selection of links to find information you might need.  Otherwise, move to the next slide.</a:t>
            </a:r>
          </a:p>
        </p:txBody>
      </p:sp>
      <p:pic>
        <p:nvPicPr>
          <p:cNvPr id="3" name="Picture 2">
            <a:extLst>
              <a:ext uri="{FF2B5EF4-FFF2-40B4-BE49-F238E27FC236}">
                <a16:creationId xmlns:a16="http://schemas.microsoft.com/office/drawing/2014/main" id="{17E6790E-DE47-412D-B690-135A7EEC29AD}"/>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3121760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2017-2018 FOTW “Introduction Page.” Page includes a list of clickable links to help topics and frequently asked questions.">
            <a:extLst>
              <a:ext uri="{FF2B5EF4-FFF2-40B4-BE49-F238E27FC236}">
                <a16:creationId xmlns:a16="http://schemas.microsoft.com/office/drawing/2014/main" id="{263802F9-F641-4E95-B12F-01DF13BDB7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233363"/>
            <a:ext cx="7477125"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A3F8961-5648-4E7D-8E65-5D7831975A5B}"/>
              </a:ext>
            </a:extLst>
          </p:cNvPr>
          <p:cNvSpPr txBox="1"/>
          <p:nvPr/>
        </p:nvSpPr>
        <p:spPr>
          <a:xfrm>
            <a:off x="3657600" y="647700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6CA458BD-BAB3-4E86-B4E8-57BE60CEBC71}"/>
              </a:ext>
            </a:extLst>
          </p:cNvPr>
          <p:cNvPicPr>
            <a:picLocks noChangeAspect="1"/>
          </p:cNvPicPr>
          <p:nvPr/>
        </p:nvPicPr>
        <p:blipFill>
          <a:blip r:embed="rId4"/>
          <a:stretch>
            <a:fillRect/>
          </a:stretch>
        </p:blipFill>
        <p:spPr>
          <a:xfrm>
            <a:off x="7772400" y="6270336"/>
            <a:ext cx="914400" cy="48768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77416-FC0A-4B02-9ACB-5D5333C0CEC9}"/>
              </a:ext>
            </a:extLst>
          </p:cNvPr>
          <p:cNvSpPr txBox="1"/>
          <p:nvPr/>
        </p:nvSpPr>
        <p:spPr>
          <a:xfrm>
            <a:off x="1143000" y="1295400"/>
            <a:ext cx="6781800" cy="3416320"/>
          </a:xfrm>
          <a:prstGeom prst="rect">
            <a:avLst/>
          </a:prstGeom>
          <a:noFill/>
        </p:spPr>
        <p:txBody>
          <a:bodyPr wrap="square" rtlCol="0">
            <a:spAutoFit/>
          </a:bodyPr>
          <a:lstStyle/>
          <a:p>
            <a:endParaRPr lang="en-US" sz="3600" dirty="0"/>
          </a:p>
          <a:p>
            <a:r>
              <a:rPr lang="en-US" sz="3600" dirty="0"/>
              <a:t>NEXT,  these pages are called demographic information.  No worry! Name, SS number, address, you know:  demographics!  Try that word on your friends.</a:t>
            </a:r>
          </a:p>
        </p:txBody>
      </p:sp>
      <p:pic>
        <p:nvPicPr>
          <p:cNvPr id="3" name="Picture 2">
            <a:extLst>
              <a:ext uri="{FF2B5EF4-FFF2-40B4-BE49-F238E27FC236}">
                <a16:creationId xmlns:a16="http://schemas.microsoft.com/office/drawing/2014/main" id="{BAE70200-8914-4BCB-9921-273366FDE6C7}"/>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726543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2017-2018 FOTW “Student Demographic Information” page. This page captures basic demographic information about the student, including name, mailing address, e-mail address, marital status, and driver's license data.">
            <a:extLst>
              <a:ext uri="{FF2B5EF4-FFF2-40B4-BE49-F238E27FC236}">
                <a16:creationId xmlns:a16="http://schemas.microsoft.com/office/drawing/2014/main" id="{2CF722C5-78B4-4D35-B2A1-7CA0D63DE0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
            <a:ext cx="7396163" cy="633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22C2E7B-4EEB-4C2D-B5F3-F5BA3C563C95}"/>
              </a:ext>
            </a:extLst>
          </p:cNvPr>
          <p:cNvSpPr txBox="1"/>
          <p:nvPr/>
        </p:nvSpPr>
        <p:spPr>
          <a:xfrm>
            <a:off x="3657600" y="6483892"/>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E6C1BA5B-988E-4818-9CA2-3815C296B16C}"/>
              </a:ext>
            </a:extLst>
          </p:cNvPr>
          <p:cNvPicPr>
            <a:picLocks noChangeAspect="1"/>
          </p:cNvPicPr>
          <p:nvPr/>
        </p:nvPicPr>
        <p:blipFill>
          <a:blip r:embed="rId4"/>
          <a:stretch>
            <a:fillRect/>
          </a:stretch>
        </p:blipFill>
        <p:spPr>
          <a:xfrm>
            <a:off x="7391400" y="6135549"/>
            <a:ext cx="1143000" cy="609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2017-2018 FOTW “Student Eligibility” page.&#10;&#10;The word “college” was added to the question “What will your college grade level be when you begin the 2017-18 school year?”&#10;">
            <a:extLst>
              <a:ext uri="{FF2B5EF4-FFF2-40B4-BE49-F238E27FC236}">
                <a16:creationId xmlns:a16="http://schemas.microsoft.com/office/drawing/2014/main" id="{A073398E-EBD6-4D5A-BD92-0AE4291C0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332682" cy="6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5311A61-C2E7-40C5-8129-6D547B561BCA}"/>
              </a:ext>
            </a:extLst>
          </p:cNvPr>
          <p:cNvSpPr txBox="1"/>
          <p:nvPr/>
        </p:nvSpPr>
        <p:spPr>
          <a:xfrm>
            <a:off x="3590141" y="649654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9AB12A99-C66D-4E8A-B6D8-000D29752375}"/>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2017-2018 FOTW “Student Eligibility continued” page. This page gathers information about the name and location of the applicant's high school.">
            <a:extLst>
              <a:ext uri="{FF2B5EF4-FFF2-40B4-BE49-F238E27FC236}">
                <a16:creationId xmlns:a16="http://schemas.microsoft.com/office/drawing/2014/main" id="{66F5DB95-2734-4C94-B618-C4099F0926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744855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B64DC9A-3ADF-4C07-A383-056B026F41DB}"/>
              </a:ext>
            </a:extLst>
          </p:cNvPr>
          <p:cNvSpPr txBox="1"/>
          <p:nvPr/>
        </p:nvSpPr>
        <p:spPr>
          <a:xfrm>
            <a:off x="3657600" y="646938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A9CDFA33-4A8F-49CC-B9A9-1850E4DFA7EE}"/>
              </a:ext>
            </a:extLst>
          </p:cNvPr>
          <p:cNvPicPr>
            <a:picLocks noChangeAspect="1"/>
          </p:cNvPicPr>
          <p:nvPr/>
        </p:nvPicPr>
        <p:blipFill>
          <a:blip r:embed="rId4"/>
          <a:stretch>
            <a:fillRect/>
          </a:stretch>
        </p:blipFill>
        <p:spPr>
          <a:xfrm>
            <a:off x="6934200" y="6123940"/>
            <a:ext cx="1219200" cy="65024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25B4DB-7106-459E-9511-B18346832B4D}"/>
              </a:ext>
            </a:extLst>
          </p:cNvPr>
          <p:cNvSpPr txBox="1"/>
          <p:nvPr/>
        </p:nvSpPr>
        <p:spPr>
          <a:xfrm>
            <a:off x="1028700" y="889843"/>
            <a:ext cx="7086600" cy="5078313"/>
          </a:xfrm>
          <a:prstGeom prst="rect">
            <a:avLst/>
          </a:prstGeom>
          <a:noFill/>
        </p:spPr>
        <p:txBody>
          <a:bodyPr wrap="square" rtlCol="0">
            <a:spAutoFit/>
          </a:bodyPr>
          <a:lstStyle/>
          <a:p>
            <a:r>
              <a:rPr lang="en-US" sz="3600" dirty="0"/>
              <a:t>NEXT, this page is for you to enter the names of colleges or universities you are seriously interested in attending.  Do not waste your FAFSA application on your “dream” schools.  The ones you list here are the schools that might give you money to help pay tuition and stuff:  serious school choices!</a:t>
            </a:r>
          </a:p>
        </p:txBody>
      </p:sp>
      <p:pic>
        <p:nvPicPr>
          <p:cNvPr id="3" name="Picture 2">
            <a:extLst>
              <a:ext uri="{FF2B5EF4-FFF2-40B4-BE49-F238E27FC236}">
                <a16:creationId xmlns:a16="http://schemas.microsoft.com/office/drawing/2014/main" id="{814EE299-2B75-4F42-90DB-36499783F04B}"/>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303274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E6C226D-5783-4366-B680-BE86A1F35DCD}"/>
              </a:ext>
            </a:extLst>
          </p:cNvPr>
          <p:cNvSpPr txBox="1">
            <a:spLocks/>
          </p:cNvSpPr>
          <p:nvPr/>
        </p:nvSpPr>
        <p:spPr bwMode="auto">
          <a:xfrm>
            <a:off x="1143000" y="304800"/>
            <a:ext cx="7391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en-US" altLang="en-US" sz="4400" b="1" dirty="0">
                <a:latin typeface="Arial" panose="020B0604020202020204" pitchFamily="34" charset="0"/>
              </a:rPr>
              <a:t>How Do Individuals Apply?</a:t>
            </a:r>
          </a:p>
        </p:txBody>
      </p:sp>
      <p:sp>
        <p:nvSpPr>
          <p:cNvPr id="28675" name="Rectangle 1026">
            <a:extLst>
              <a:ext uri="{FF2B5EF4-FFF2-40B4-BE49-F238E27FC236}">
                <a16:creationId xmlns:a16="http://schemas.microsoft.com/office/drawing/2014/main" id="{C5062FFA-AA87-436A-B073-56468EADAF7E}"/>
              </a:ext>
            </a:extLst>
          </p:cNvPr>
          <p:cNvSpPr>
            <a:spLocks noChangeArrowheads="1"/>
          </p:cNvSpPr>
          <p:nvPr/>
        </p:nvSpPr>
        <p:spPr bwMode="auto">
          <a:xfrm>
            <a:off x="685800" y="2286000"/>
            <a:ext cx="7924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ct val="50000"/>
              </a:spcBef>
            </a:pPr>
            <a:r>
              <a:rPr lang="en-US" altLang="en-US" sz="3600" b="1" i="1" dirty="0">
                <a:solidFill>
                  <a:srgbClr val="000000"/>
                </a:solidFill>
                <a:latin typeface="Arial" panose="020B0604020202020204" pitchFamily="34" charset="0"/>
              </a:rPr>
              <a:t>Free Application for Federal Student Aid </a:t>
            </a:r>
            <a:r>
              <a:rPr lang="en-US" altLang="en-US" sz="3600" b="1" dirty="0">
                <a:solidFill>
                  <a:srgbClr val="000000"/>
                </a:solidFill>
                <a:latin typeface="Arial" panose="020B0604020202020204" pitchFamily="34" charset="0"/>
              </a:rPr>
              <a:t>(FAFSA)</a:t>
            </a:r>
          </a:p>
          <a:p>
            <a:pPr algn="ctr" eaLnBrk="1" hangingPunct="1">
              <a:lnSpc>
                <a:spcPct val="90000"/>
              </a:lnSpc>
              <a:spcBef>
                <a:spcPct val="50000"/>
              </a:spcBef>
            </a:pPr>
            <a:br>
              <a:rPr lang="en-US" altLang="en-US" sz="3600" b="1" dirty="0">
                <a:solidFill>
                  <a:srgbClr val="000000"/>
                </a:solidFill>
                <a:latin typeface="Arial" panose="020B0604020202020204" pitchFamily="34" charset="0"/>
              </a:rPr>
            </a:br>
            <a:r>
              <a:rPr lang="en-US" altLang="en-US" sz="3600" b="1" dirty="0">
                <a:solidFill>
                  <a:srgbClr val="000000"/>
                </a:solidFill>
                <a:latin typeface="Arial" panose="020B0604020202020204" pitchFamily="34" charset="0"/>
                <a:hlinkClick r:id="rId2"/>
              </a:rPr>
              <a:t>www.FAFSA.gov</a:t>
            </a:r>
            <a:endParaRPr lang="en-US" altLang="en-US" sz="3600" b="1" dirty="0">
              <a:solidFill>
                <a:srgbClr val="000000"/>
              </a:solidFill>
              <a:latin typeface="Arial" panose="020B0604020202020204" pitchFamily="34" charset="0"/>
            </a:endParaRPr>
          </a:p>
          <a:p>
            <a:pPr algn="ctr" eaLnBrk="1" hangingPunct="1">
              <a:lnSpc>
                <a:spcPct val="90000"/>
              </a:lnSpc>
              <a:spcBef>
                <a:spcPct val="50000"/>
              </a:spcBef>
            </a:pPr>
            <a:r>
              <a:rPr lang="en-US" altLang="en-US" sz="3600" b="1" dirty="0">
                <a:solidFill>
                  <a:srgbClr val="000000"/>
                </a:solidFill>
                <a:latin typeface="Arial" panose="020B0604020202020204" pitchFamily="34" charset="0"/>
              </a:rPr>
              <a:t>Search and open website</a:t>
            </a:r>
          </a:p>
        </p:txBody>
      </p:sp>
      <p:sp>
        <p:nvSpPr>
          <p:cNvPr id="28676" name="Slide Number Placeholder 2">
            <a:extLst>
              <a:ext uri="{FF2B5EF4-FFF2-40B4-BE49-F238E27FC236}">
                <a16:creationId xmlns:a16="http://schemas.microsoft.com/office/drawing/2014/main" id="{25166E9D-DDCE-4695-A83F-800C0184EC3A}"/>
              </a:ext>
            </a:extLst>
          </p:cNvPr>
          <p:cNvSpPr txBox="1">
            <a:spLocks/>
          </p:cNvSpPr>
          <p:nvPr/>
        </p:nvSpPr>
        <p:spPr bwMode="auto">
          <a:xfrm>
            <a:off x="533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40ABAF6-D38A-4025-B288-2B83EB102A53}" type="slidenum">
              <a:rPr lang="en-US" altLang="en-US" sz="900">
                <a:solidFill>
                  <a:srgbClr val="F2F2F2"/>
                </a:solidFill>
                <a:latin typeface="Arial" panose="020B0604020202020204" pitchFamily="34" charset="0"/>
              </a:rPr>
              <a:pPr eaLnBrk="1" hangingPunct="1"/>
              <a:t>3</a:t>
            </a:fld>
            <a:endParaRPr lang="en-US" altLang="en-US" sz="900" dirty="0">
              <a:solidFill>
                <a:srgbClr val="F2F2F2"/>
              </a:solidFill>
              <a:latin typeface="Arial" panose="020B0604020202020204" pitchFamily="34" charset="0"/>
            </a:endParaRPr>
          </a:p>
        </p:txBody>
      </p:sp>
      <p:pic>
        <p:nvPicPr>
          <p:cNvPr id="6" name="Picture 5">
            <a:extLst>
              <a:ext uri="{FF2B5EF4-FFF2-40B4-BE49-F238E27FC236}">
                <a16:creationId xmlns:a16="http://schemas.microsoft.com/office/drawing/2014/main" id="{4A0A85B1-8BE8-40A9-91A7-121914C79E80}"/>
              </a:ext>
            </a:extLst>
          </p:cNvPr>
          <p:cNvPicPr>
            <a:picLocks noChangeAspect="1"/>
          </p:cNvPicPr>
          <p:nvPr/>
        </p:nvPicPr>
        <p:blipFill>
          <a:blip r:embed="rId3"/>
          <a:stretch>
            <a:fillRect/>
          </a:stretch>
        </p:blipFill>
        <p:spPr>
          <a:xfrm>
            <a:off x="7498080" y="6065837"/>
            <a:ext cx="1143000" cy="609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2017-2018 FOTW “School Selection” page. This page enables applicants to search for Federal School Codes to list on their FAFSA.">
            <a:extLst>
              <a:ext uri="{FF2B5EF4-FFF2-40B4-BE49-F238E27FC236}">
                <a16:creationId xmlns:a16="http://schemas.microsoft.com/office/drawing/2014/main" id="{C689B253-E718-4246-9FE7-89E34FFD7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7256" y="76200"/>
            <a:ext cx="7329488" cy="640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E0ACA6C-662C-47BA-9EAC-9635E61F4A14}"/>
              </a:ext>
            </a:extLst>
          </p:cNvPr>
          <p:cNvSpPr txBox="1"/>
          <p:nvPr/>
        </p:nvSpPr>
        <p:spPr>
          <a:xfrm>
            <a:off x="3657600" y="6483681"/>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21AE1506-73B8-4783-A3D4-5E211C933A13}"/>
              </a:ext>
            </a:extLst>
          </p:cNvPr>
          <p:cNvPicPr>
            <a:picLocks noChangeAspect="1"/>
          </p:cNvPicPr>
          <p:nvPr/>
        </p:nvPicPr>
        <p:blipFill>
          <a:blip r:embed="rId4"/>
          <a:stretch>
            <a:fillRect/>
          </a:stretch>
        </p:blipFill>
        <p:spPr>
          <a:xfrm>
            <a:off x="7758941" y="6228853"/>
            <a:ext cx="955605" cy="50965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2017-2018 FOTW “School Selection Summary” page. On this page, applicants can view the Federal School Codes they selected and add additional codes.">
            <a:extLst>
              <a:ext uri="{FF2B5EF4-FFF2-40B4-BE49-F238E27FC236}">
                <a16:creationId xmlns:a16="http://schemas.microsoft.com/office/drawing/2014/main" id="{9981A27D-4BB6-43AC-B2CC-A8D91DB734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7458075" cy="63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0650129-3BBC-4769-94C3-16991943F48E}"/>
              </a:ext>
            </a:extLst>
          </p:cNvPr>
          <p:cNvSpPr txBox="1"/>
          <p:nvPr/>
        </p:nvSpPr>
        <p:spPr>
          <a:xfrm>
            <a:off x="3576637" y="6430962"/>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163F5F79-1387-42CB-8BC0-D5C16C009B60}"/>
              </a:ext>
            </a:extLst>
          </p:cNvPr>
          <p:cNvPicPr>
            <a:picLocks noChangeAspect="1"/>
          </p:cNvPicPr>
          <p:nvPr/>
        </p:nvPicPr>
        <p:blipFill>
          <a:blip r:embed="rId4"/>
          <a:stretch>
            <a:fillRect/>
          </a:stretch>
        </p:blipFill>
        <p:spPr>
          <a:xfrm>
            <a:off x="7696200" y="6207442"/>
            <a:ext cx="838200" cy="4470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3DB9AC-7C1D-4E27-92C8-FE8E68699E42}"/>
              </a:ext>
            </a:extLst>
          </p:cNvPr>
          <p:cNvSpPr txBox="1"/>
          <p:nvPr/>
        </p:nvSpPr>
        <p:spPr>
          <a:xfrm>
            <a:off x="1066800" y="1012954"/>
            <a:ext cx="7010400" cy="4832092"/>
          </a:xfrm>
          <a:prstGeom prst="rect">
            <a:avLst/>
          </a:prstGeom>
          <a:noFill/>
        </p:spPr>
        <p:txBody>
          <a:bodyPr wrap="square" rtlCol="0">
            <a:spAutoFit/>
          </a:bodyPr>
          <a:lstStyle/>
          <a:p>
            <a:r>
              <a:rPr lang="en-US" sz="2800" dirty="0"/>
              <a:t>The NEXT pages are concerned with Dependency Determination.  That simply means that this page starts gathering information about your parents to help FAFSA decide how much financial aid you will be eligible for and how much your parents should be able to provide for your college education.  </a:t>
            </a:r>
          </a:p>
          <a:p>
            <a:endParaRPr lang="en-US" sz="2800" dirty="0"/>
          </a:p>
          <a:p>
            <a:r>
              <a:rPr lang="en-US" sz="2800" dirty="0"/>
              <a:t>REMINDER AND CAUTION:  This is a legal form provided by the United States government.  Be very truthful in answering all the questions!</a:t>
            </a:r>
          </a:p>
        </p:txBody>
      </p:sp>
      <p:pic>
        <p:nvPicPr>
          <p:cNvPr id="3" name="Picture 2">
            <a:extLst>
              <a:ext uri="{FF2B5EF4-FFF2-40B4-BE49-F238E27FC236}">
                <a16:creationId xmlns:a16="http://schemas.microsoft.com/office/drawing/2014/main" id="{EFAA68F2-97B2-4842-96B8-BFE363F2A1D3}"/>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1574044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2017-2018 FOTW “Dependency Determination” page. This page lists questions that help determine the applicant's dependency status.">
            <a:extLst>
              <a:ext uri="{FF2B5EF4-FFF2-40B4-BE49-F238E27FC236}">
                <a16:creationId xmlns:a16="http://schemas.microsoft.com/office/drawing/2014/main" id="{9778034A-37E2-463D-86AF-BCA220B557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7439025"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D34281A-E1B5-450F-939F-62C99035E17D}"/>
              </a:ext>
            </a:extLst>
          </p:cNvPr>
          <p:cNvSpPr txBox="1"/>
          <p:nvPr/>
        </p:nvSpPr>
        <p:spPr>
          <a:xfrm>
            <a:off x="3567112" y="6550968"/>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9AB77EB2-07B7-40CA-B872-497A624A3720}"/>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2017-2018 FOTW “Dependency Status Results” page. This page only displays if the applicant has been determined to be dependent. Applicants who receive this page must indicate if they are able to provide parental information.">
            <a:extLst>
              <a:ext uri="{FF2B5EF4-FFF2-40B4-BE49-F238E27FC236}">
                <a16:creationId xmlns:a16="http://schemas.microsoft.com/office/drawing/2014/main" id="{BFA3D686-D931-4F97-940F-7B1CA26FBA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1463"/>
            <a:ext cx="74676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CFF7333-79B9-4E85-808F-DB6578C82B4E}"/>
              </a:ext>
            </a:extLst>
          </p:cNvPr>
          <p:cNvSpPr txBox="1"/>
          <p:nvPr/>
        </p:nvSpPr>
        <p:spPr>
          <a:xfrm>
            <a:off x="3657600" y="6471121"/>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9F02B670-F357-47D2-874F-275672E0CFE3}"/>
              </a:ext>
            </a:extLst>
          </p:cNvPr>
          <p:cNvPicPr>
            <a:picLocks noChangeAspect="1"/>
          </p:cNvPicPr>
          <p:nvPr/>
        </p:nvPicPr>
        <p:blipFill>
          <a:blip r:embed="rId4"/>
          <a:stretch>
            <a:fillRect/>
          </a:stretch>
        </p:blipFill>
        <p:spPr>
          <a:xfrm>
            <a:off x="7877262" y="6357983"/>
            <a:ext cx="857076" cy="45710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2017-2018 FOTW “Parent Demographic Information” page. This page captures demographic information for the parents of dependent applicants.">
            <a:extLst>
              <a:ext uri="{FF2B5EF4-FFF2-40B4-BE49-F238E27FC236}">
                <a16:creationId xmlns:a16="http://schemas.microsoft.com/office/drawing/2014/main" id="{6C1899D1-99C6-46F3-B005-211D0ECE18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338" y="274638"/>
            <a:ext cx="7553325" cy="64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CBFB8F2-1E2C-4136-949B-BC47BF4975F7}"/>
              </a:ext>
            </a:extLst>
          </p:cNvPr>
          <p:cNvSpPr txBox="1"/>
          <p:nvPr/>
        </p:nvSpPr>
        <p:spPr>
          <a:xfrm>
            <a:off x="3276600" y="6563768"/>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E52AB6DA-65CB-4591-BDD4-6680AACBF34A}"/>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2017-2018 FOTW “Parent Tax Information” page. This page gathers tax information for the applicant's parents and can be used to connect to the IRS Data Retrieval Tool to transfer tax information.&#10;&#10;New for 2017-2018: The 2015 tax information will be requested instead of the 2016 tax information. To emphasize this change for students and parents, an alert message will display indicating “Attention! You must provide financial information from your parents’ 2015 tax return on the following pages.” &#10;&#10;Additionally, the IRS Data Retrieval Tool (DRT) section of the application has been revised to make the following changes: &#10;&#10;1) The “Did you, the parents, file taxes electronically in the last 3 weeks (or by mail in the last 11 weeks)?” question has been removed.&#10;2) Parents will not be requested to provide their FSA ID (if not already provided) on the “Parent Tax Information” page prior to clicking “Link to IRS.”&#10;3) The Amended Tax Return and Foreign Tax Return questions have been revised to include 2015 as part of the question.&#10;4) The definition of the 1040 X amended tax return can be found by following the link that was added to the question.">
            <a:extLst>
              <a:ext uri="{FF2B5EF4-FFF2-40B4-BE49-F238E27FC236}">
                <a16:creationId xmlns:a16="http://schemas.microsoft.com/office/drawing/2014/main" id="{43C7C9D1-14C6-4E8E-832B-BEF95B4CD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381000"/>
            <a:ext cx="66103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4429A0B-FCE0-4515-BE81-6A708BF6D988}"/>
              </a:ext>
            </a:extLst>
          </p:cNvPr>
          <p:cNvSpPr txBox="1"/>
          <p:nvPr/>
        </p:nvSpPr>
        <p:spPr>
          <a:xfrm>
            <a:off x="3657600" y="647700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9E39B796-C539-4426-9EAB-38B7266805F4}"/>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a:extLst>
              <a:ext uri="{FF2B5EF4-FFF2-40B4-BE49-F238E27FC236}">
                <a16:creationId xmlns:a16="http://schemas.microsoft.com/office/drawing/2014/main" id="{48C8C8E2-5220-49DD-B801-BCDCC1863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5603317"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5D58BBB-F0B5-4615-9261-8E74FF4D8CF1}"/>
              </a:ext>
            </a:extLst>
          </p:cNvPr>
          <p:cNvSpPr txBox="1"/>
          <p:nvPr/>
        </p:nvSpPr>
        <p:spPr>
          <a:xfrm>
            <a:off x="3657600" y="6474768"/>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0DCF638F-947B-43FB-A008-FBEB8F5F8186}"/>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2017-2018 FOTW “Leaving FAFSA on the Web” page. This page is generated when the parent of the applicant chooses to go to the IRS Web site to transfer tax information.&#10;&#10;The “Leaving FAFSA on the Web” page has been revised to provide information on how to utilize the IRS DRT and what will occur if the user opts to not use the IRS DRT. This page has also been revised to request the parent’s FSA ID login information to access the IRS DRT.">
            <a:extLst>
              <a:ext uri="{FF2B5EF4-FFF2-40B4-BE49-F238E27FC236}">
                <a16:creationId xmlns:a16="http://schemas.microsoft.com/office/drawing/2014/main" id="{EA8CD674-6B03-48FF-B5E9-E05C56DD5C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614363"/>
            <a:ext cx="66675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AFD218A-502E-4324-90D1-2076E209A8F0}"/>
              </a:ext>
            </a:extLst>
          </p:cNvPr>
          <p:cNvSpPr txBox="1"/>
          <p:nvPr/>
        </p:nvSpPr>
        <p:spPr>
          <a:xfrm>
            <a:off x="3657600" y="647700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1061CD77-48D9-406B-99D6-16F684AA93C1}"/>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Warning text generated when the 2017-2018 IRS Data Retrieval Tool (DRT) site is accessed. Warning informs the applicant that the DRT is for authorized use only, and there is no right to privacy in the system.">
            <a:extLst>
              <a:ext uri="{FF2B5EF4-FFF2-40B4-BE49-F238E27FC236}">
                <a16:creationId xmlns:a16="http://schemas.microsoft.com/office/drawing/2014/main" id="{BD37FFD4-CBBE-49EA-B63A-5DB21FBFA3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19063"/>
            <a:ext cx="842010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BE7EAA1-0E1D-4A20-A14B-3FF8937A44E4}"/>
              </a:ext>
            </a:extLst>
          </p:cNvPr>
          <p:cNvSpPr txBox="1"/>
          <p:nvPr/>
        </p:nvSpPr>
        <p:spPr>
          <a:xfrm>
            <a:off x="3657600" y="6497219"/>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27A6277F-1A0A-45EA-8537-F686E8B8B549}"/>
              </a:ext>
            </a:extLst>
          </p:cNvPr>
          <p:cNvPicPr>
            <a:picLocks noChangeAspect="1"/>
          </p:cNvPicPr>
          <p:nvPr/>
        </p:nvPicPr>
        <p:blipFill>
          <a:blip r:embed="rId4"/>
          <a:stretch>
            <a:fillRect/>
          </a:stretch>
        </p:blipFill>
        <p:spPr>
          <a:xfrm>
            <a:off x="7897862" y="6376851"/>
            <a:ext cx="884188" cy="4715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CC154ED5-5648-4953-AB82-51ADEB351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58674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6EE45ED-51BA-4CF8-81EA-228312FC8E7E}"/>
              </a:ext>
            </a:extLst>
          </p:cNvPr>
          <p:cNvSpPr txBox="1"/>
          <p:nvPr/>
        </p:nvSpPr>
        <p:spPr>
          <a:xfrm>
            <a:off x="3924300" y="6510756"/>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FFA1EF91-1C91-4D06-9651-F55E297E6482}"/>
              </a:ext>
            </a:extLst>
          </p:cNvPr>
          <p:cNvPicPr>
            <a:picLocks noChangeAspect="1"/>
          </p:cNvPicPr>
          <p:nvPr/>
        </p:nvPicPr>
        <p:blipFill>
          <a:blip r:embed="rId4"/>
          <a:stretch>
            <a:fillRect/>
          </a:stretch>
        </p:blipFill>
        <p:spPr>
          <a:xfrm>
            <a:off x="7543800" y="6096000"/>
            <a:ext cx="1143000" cy="609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6" descr="2017-2018 IRS Data Retrieval Tool, page 1, containing user demographic information.&#10;&#10;Even though the first name, last name, date of birth, and filing status fields (highlighted in screenshot) are pre-filled based on FAFSA responses, they can be updated on this page. The Social Security Number cannot be updated.">
            <a:extLst>
              <a:ext uri="{FF2B5EF4-FFF2-40B4-BE49-F238E27FC236}">
                <a16:creationId xmlns:a16="http://schemas.microsoft.com/office/drawing/2014/main" id="{C3442FE1-1F23-457A-B7A7-CBC367ED0481}"/>
              </a:ext>
            </a:extLst>
          </p:cNvPr>
          <p:cNvGrpSpPr>
            <a:grpSpLocks/>
          </p:cNvGrpSpPr>
          <p:nvPr/>
        </p:nvGrpSpPr>
        <p:grpSpPr bwMode="auto">
          <a:xfrm>
            <a:off x="457200" y="381000"/>
            <a:ext cx="8229600" cy="6096000"/>
            <a:chOff x="0" y="0"/>
            <a:chExt cx="9144000" cy="6857999"/>
          </a:xfrm>
        </p:grpSpPr>
        <p:pic>
          <p:nvPicPr>
            <p:cNvPr id="55300" name="Picture 3" descr="Screenshot of IRS DRT with First Name, Last Name, Social Security Number, and Date of Birth Fields prefilled and highlighted.">
              <a:extLst>
                <a:ext uri="{FF2B5EF4-FFF2-40B4-BE49-F238E27FC236}">
                  <a16:creationId xmlns:a16="http://schemas.microsoft.com/office/drawing/2014/main" id="{89D14B0D-97DB-44BE-84B1-D503E11713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C78F8385-B0B4-4998-9810-91BA8834E567}"/>
                </a:ext>
              </a:extLst>
            </p:cNvPr>
            <p:cNvSpPr/>
            <p:nvPr/>
          </p:nvSpPr>
          <p:spPr>
            <a:xfrm>
              <a:off x="4138613" y="1676400"/>
              <a:ext cx="3709987" cy="12192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5302" name="TextBox 5">
              <a:extLst>
                <a:ext uri="{FF2B5EF4-FFF2-40B4-BE49-F238E27FC236}">
                  <a16:creationId xmlns:a16="http://schemas.microsoft.com/office/drawing/2014/main" id="{A5296F8F-50C5-49BA-B090-7039C4867DBA}"/>
                </a:ext>
              </a:extLst>
            </p:cNvPr>
            <p:cNvSpPr txBox="1">
              <a:spLocks noChangeArrowheads="1"/>
            </p:cNvSpPr>
            <p:nvPr/>
          </p:nvSpPr>
          <p:spPr bwMode="auto">
            <a:xfrm>
              <a:off x="7848600" y="1600200"/>
              <a:ext cx="1219200" cy="175432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b="1" dirty="0"/>
                <a:t>These fields are pre-filled based on FAFSA responses</a:t>
              </a:r>
            </a:p>
          </p:txBody>
        </p:sp>
      </p:grpSp>
      <p:sp>
        <p:nvSpPr>
          <p:cNvPr id="6" name="TextBox 5">
            <a:extLst>
              <a:ext uri="{FF2B5EF4-FFF2-40B4-BE49-F238E27FC236}">
                <a16:creationId xmlns:a16="http://schemas.microsoft.com/office/drawing/2014/main" id="{EAD7990C-C1DB-4935-A0F5-76CE4DDD011B}"/>
              </a:ext>
            </a:extLst>
          </p:cNvPr>
          <p:cNvSpPr txBox="1"/>
          <p:nvPr/>
        </p:nvSpPr>
        <p:spPr>
          <a:xfrm>
            <a:off x="3657600" y="6554665"/>
            <a:ext cx="1828800" cy="230832"/>
          </a:xfrm>
          <a:prstGeom prst="rect">
            <a:avLst/>
          </a:prstGeom>
          <a:noFill/>
        </p:spPr>
        <p:txBody>
          <a:bodyPr wrap="square" rtlCol="0">
            <a:spAutoFit/>
          </a:bodyPr>
          <a:lstStyle/>
          <a:p>
            <a:pPr algn="ctr"/>
            <a:r>
              <a:rPr lang="en-US" sz="900" dirty="0"/>
              <a:t>Source: www.fasfa.gov</a:t>
            </a:r>
          </a:p>
        </p:txBody>
      </p:sp>
      <p:pic>
        <p:nvPicPr>
          <p:cNvPr id="7" name="Picture 6">
            <a:extLst>
              <a:ext uri="{FF2B5EF4-FFF2-40B4-BE49-F238E27FC236}">
                <a16:creationId xmlns:a16="http://schemas.microsoft.com/office/drawing/2014/main" id="{D5C9103C-B962-4EAE-A026-6BAC4EB79C9B}"/>
              </a:ext>
            </a:extLst>
          </p:cNvPr>
          <p:cNvPicPr>
            <a:picLocks noChangeAspect="1"/>
          </p:cNvPicPr>
          <p:nvPr/>
        </p:nvPicPr>
        <p:blipFill>
          <a:blip r:embed="rId4"/>
          <a:stretch>
            <a:fillRect/>
          </a:stretch>
        </p:blipFill>
        <p:spPr>
          <a:xfrm>
            <a:off x="7498080" y="6151948"/>
            <a:ext cx="1143000" cy="609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2017-2018 IRS Data Retrieval Tool, page 1, containing user demographic information (continued from previous slide and updated with user information, including mailing address information). &#10;&#10;The user can click “Submit” to retrieve IRS data, or “Return to FAFSA” to discontinue use of the IRS DRT and return to the FAFSA.&#10;">
            <a:extLst>
              <a:ext uri="{FF2B5EF4-FFF2-40B4-BE49-F238E27FC236}">
                <a16:creationId xmlns:a16="http://schemas.microsoft.com/office/drawing/2014/main" id="{BD22263C-792A-47FA-9660-09E61CA24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57" y="359228"/>
            <a:ext cx="8178485" cy="613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997ED47B-AE07-48F5-87B2-EDC5C96ACC8A}"/>
              </a:ext>
            </a:extLst>
          </p:cNvPr>
          <p:cNvSpPr txBox="1"/>
          <p:nvPr/>
        </p:nvSpPr>
        <p:spPr>
          <a:xfrm>
            <a:off x="3657599" y="6509656"/>
            <a:ext cx="1828800" cy="230832"/>
          </a:xfrm>
          <a:prstGeom prst="rect">
            <a:avLst/>
          </a:prstGeom>
          <a:noFill/>
        </p:spPr>
        <p:txBody>
          <a:bodyPr wrap="square" rtlCol="0">
            <a:spAutoFit/>
          </a:bodyPr>
          <a:lstStyle/>
          <a:p>
            <a:pPr algn="ctr"/>
            <a:r>
              <a:rPr lang="en-US" sz="900" dirty="0"/>
              <a:t>Source: www.fasfa.gov</a:t>
            </a:r>
          </a:p>
        </p:txBody>
      </p:sp>
      <p:pic>
        <p:nvPicPr>
          <p:cNvPr id="7" name="Picture 6">
            <a:extLst>
              <a:ext uri="{FF2B5EF4-FFF2-40B4-BE49-F238E27FC236}">
                <a16:creationId xmlns:a16="http://schemas.microsoft.com/office/drawing/2014/main" id="{7B2AE77A-C0D0-4B32-A7AA-AD7BE3D1A248}"/>
              </a:ext>
            </a:extLst>
          </p:cNvPr>
          <p:cNvPicPr>
            <a:picLocks noChangeAspect="1"/>
          </p:cNvPicPr>
          <p:nvPr/>
        </p:nvPicPr>
        <p:blipFill>
          <a:blip r:embed="rId4"/>
          <a:stretch>
            <a:fillRect/>
          </a:stretch>
        </p:blipFill>
        <p:spPr>
          <a:xfrm>
            <a:off x="7772400" y="6286136"/>
            <a:ext cx="990600" cy="5283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2017-2018 IRS Data Retrieval Tool, page 2, containing user-specific IRS data. Users are provided with the tax information on file with the IRS and FAFSA question number each IRS data element corresponds to.&#10;&#10;The user can check the “Transfer My Tax Information…” box and click “Transfer Now” to carry this data back into FAFSA on the Web.&#10;&#10;The user can check the “Do Not Transfer…” box and click “Do Not Transfer” to discontinue use of the IRS DRT and return to the FAFSA.&#10;&#10;The user can click the “Print this page” icon in order to print the data that is displayed on this page.&#10;">
            <a:extLst>
              <a:ext uri="{FF2B5EF4-FFF2-40B4-BE49-F238E27FC236}">
                <a16:creationId xmlns:a16="http://schemas.microsoft.com/office/drawing/2014/main" id="{46B1EDA1-78E3-43CF-BE2E-35C9A6512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900"/>
            <a:ext cx="82296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BB787FCD-1478-4106-905F-66ED1C59A0DC}"/>
              </a:ext>
            </a:extLst>
          </p:cNvPr>
          <p:cNvSpPr txBox="1"/>
          <p:nvPr/>
        </p:nvSpPr>
        <p:spPr>
          <a:xfrm>
            <a:off x="3657600" y="651510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F1ED96ED-B93C-41C3-80EB-BF1F582EFC9C}"/>
              </a:ext>
            </a:extLst>
          </p:cNvPr>
          <p:cNvPicPr>
            <a:picLocks noChangeAspect="1"/>
          </p:cNvPicPr>
          <p:nvPr/>
        </p:nvPicPr>
        <p:blipFill>
          <a:blip r:embed="rId4"/>
          <a:stretch>
            <a:fillRect/>
          </a:stretch>
        </p:blipFill>
        <p:spPr>
          <a:xfrm>
            <a:off x="7839891" y="6406315"/>
            <a:ext cx="846909" cy="45168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2017-2018 FOTW “Parent Financial Information” page following transfer of parent tax information from the IRS Web site. A message indicates the transfer was successful. Fields with data transferred from the IRS are labeled &quot;Transferred from the IRS.&quot;&#10;&#10;&quot;Medicaid” has been added as an option under the Federal Means Tested Benefits. On all output documents, this will be listed as part of the Supplemental Security Income (SSI) response.&#10;&#10;“School” has been added as part of the “Free or Reduced Price School Lunch” question. &#10;">
            <a:extLst>
              <a:ext uri="{FF2B5EF4-FFF2-40B4-BE49-F238E27FC236}">
                <a16:creationId xmlns:a16="http://schemas.microsoft.com/office/drawing/2014/main" id="{92DDD709-26C0-457C-897B-BEB32251C8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7" y="-50074"/>
            <a:ext cx="7477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B7AE2BE-1A67-44ED-9EFA-122A9A570B77}"/>
              </a:ext>
            </a:extLst>
          </p:cNvPr>
          <p:cNvSpPr txBox="1"/>
          <p:nvPr/>
        </p:nvSpPr>
        <p:spPr>
          <a:xfrm>
            <a:off x="2895600" y="6572740"/>
            <a:ext cx="1828800" cy="230832"/>
          </a:xfrm>
          <a:prstGeom prst="rect">
            <a:avLst/>
          </a:prstGeom>
          <a:noFill/>
        </p:spPr>
        <p:txBody>
          <a:bodyPr wrap="square" rtlCol="0">
            <a:spAutoFit/>
          </a:bodyPr>
          <a:lstStyle/>
          <a:p>
            <a:pPr algn="ctr"/>
            <a:r>
              <a:rPr lang="en-US" sz="900" dirty="0"/>
              <a:t>Source: www.fasfa.gov</a:t>
            </a:r>
          </a:p>
        </p:txBody>
      </p:sp>
      <p:pic>
        <p:nvPicPr>
          <p:cNvPr id="5" name="Picture 4">
            <a:extLst>
              <a:ext uri="{FF2B5EF4-FFF2-40B4-BE49-F238E27FC236}">
                <a16:creationId xmlns:a16="http://schemas.microsoft.com/office/drawing/2014/main" id="{2F788BC0-FCB3-4485-A96C-0A3FF447CFD6}"/>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The top half of the 2017-2018 FOTW “Parent Financial Information continued” page. The bottom half of the page is continued on the next slide.&#10;&#10;The “Additional Financial Information” section was updated to include “2015” in the section heading for clarity.&#10;">
            <a:extLst>
              <a:ext uri="{FF2B5EF4-FFF2-40B4-BE49-F238E27FC236}">
                <a16:creationId xmlns:a16="http://schemas.microsoft.com/office/drawing/2014/main" id="{AD205FC0-6F1D-4F6D-8899-68A9FDEADD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2425"/>
            <a:ext cx="7467600"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5E8B33E-94E1-4F84-A1CA-40300BB8CA6C}"/>
              </a:ext>
            </a:extLst>
          </p:cNvPr>
          <p:cNvSpPr txBox="1"/>
          <p:nvPr/>
        </p:nvSpPr>
        <p:spPr>
          <a:xfrm>
            <a:off x="3657600" y="6505575"/>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5CD79B59-FAFC-498C-8923-8EA212AA20CA}"/>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The bottom half of the 2017-2018 FOTW “Parent Financial Information continued” page.&#10;&#10;The “Untaxed Income” section was updated to include “2015” in the section heading for clarity.">
            <a:extLst>
              <a:ext uri="{FF2B5EF4-FFF2-40B4-BE49-F238E27FC236}">
                <a16:creationId xmlns:a16="http://schemas.microsoft.com/office/drawing/2014/main" id="{4D04DEF6-941F-41B9-9B2C-CB09E70BF6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76200"/>
            <a:ext cx="69627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22BDB69-FF58-4283-B110-0960A3AFCA33}"/>
              </a:ext>
            </a:extLst>
          </p:cNvPr>
          <p:cNvSpPr txBox="1"/>
          <p:nvPr/>
        </p:nvSpPr>
        <p:spPr>
          <a:xfrm>
            <a:off x="3276600" y="6629345"/>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D1442F46-D037-4B11-B8ED-64F42745E35E}"/>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5" descr="The bottom half of the 2017-2018 FOTW “Parent Financial Information continued” page.&#10;&#10;The &quot;OK&quot; button next to the Untaxed portions of IRA Distributions field is highlighted in the screenshot. If the applicant enters data in this field (and it has not been verified), they will receive an error and be requested to either revise the data or click “OK” if the data is correct. Once the “OK” has been selected, the system will not request that the user verify this information again, unless the information is changed.  If the data is changed, the “Transferred from the IRS” labels will be removed.&#10;">
            <a:extLst>
              <a:ext uri="{FF2B5EF4-FFF2-40B4-BE49-F238E27FC236}">
                <a16:creationId xmlns:a16="http://schemas.microsoft.com/office/drawing/2014/main" id="{6231D79F-06CA-4B02-9CB2-E77623CA4393}"/>
              </a:ext>
            </a:extLst>
          </p:cNvPr>
          <p:cNvGrpSpPr>
            <a:grpSpLocks/>
          </p:cNvGrpSpPr>
          <p:nvPr/>
        </p:nvGrpSpPr>
        <p:grpSpPr bwMode="auto">
          <a:xfrm>
            <a:off x="862013" y="274638"/>
            <a:ext cx="7419975" cy="6308725"/>
            <a:chOff x="862012" y="274638"/>
            <a:chExt cx="7419975" cy="6308724"/>
          </a:xfrm>
        </p:grpSpPr>
        <p:pic>
          <p:nvPicPr>
            <p:cNvPr id="61444" name="Picture 3" descr="Screenshot of &quot;Parent Financial Information continued&quot; page, highlighting the OK button.">
              <a:extLst>
                <a:ext uri="{FF2B5EF4-FFF2-40B4-BE49-F238E27FC236}">
                  <a16:creationId xmlns:a16="http://schemas.microsoft.com/office/drawing/2014/main" id="{46B7F309-777B-4CFD-8B40-52D460444E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012" y="274638"/>
              <a:ext cx="7419975" cy="630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CF8F70F9-C494-4F34-A449-F85EAD91666C}"/>
                </a:ext>
              </a:extLst>
            </p:cNvPr>
            <p:cNvCxnSpPr/>
            <p:nvPr/>
          </p:nvCxnSpPr>
          <p:spPr>
            <a:xfrm flipH="1">
              <a:off x="3276599" y="6476999"/>
              <a:ext cx="457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85C37E15-4F3C-4227-B64A-5ED39012DB01}"/>
              </a:ext>
            </a:extLst>
          </p:cNvPr>
          <p:cNvSpPr txBox="1"/>
          <p:nvPr/>
        </p:nvSpPr>
        <p:spPr>
          <a:xfrm>
            <a:off x="3352800" y="6583362"/>
            <a:ext cx="1828800" cy="230832"/>
          </a:xfrm>
          <a:prstGeom prst="rect">
            <a:avLst/>
          </a:prstGeom>
          <a:noFill/>
        </p:spPr>
        <p:txBody>
          <a:bodyPr wrap="square" rtlCol="0">
            <a:spAutoFit/>
          </a:bodyPr>
          <a:lstStyle/>
          <a:p>
            <a:pPr algn="ctr"/>
            <a:r>
              <a:rPr lang="en-US" sz="900" dirty="0"/>
              <a:t>Source: www.fasfa.gov</a:t>
            </a:r>
          </a:p>
        </p:txBody>
      </p:sp>
      <p:pic>
        <p:nvPicPr>
          <p:cNvPr id="7" name="Picture 6">
            <a:extLst>
              <a:ext uri="{FF2B5EF4-FFF2-40B4-BE49-F238E27FC236}">
                <a16:creationId xmlns:a16="http://schemas.microsoft.com/office/drawing/2014/main" id="{2F282CEA-5CC2-46E5-BEC8-89788A9CE89B}"/>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CAD0BC-9969-44D7-BF1A-B96D5DF4EC82}"/>
              </a:ext>
            </a:extLst>
          </p:cNvPr>
          <p:cNvSpPr txBox="1"/>
          <p:nvPr/>
        </p:nvSpPr>
        <p:spPr>
          <a:xfrm>
            <a:off x="1524000" y="1166842"/>
            <a:ext cx="6096000" cy="4524315"/>
          </a:xfrm>
          <a:prstGeom prst="rect">
            <a:avLst/>
          </a:prstGeom>
          <a:noFill/>
        </p:spPr>
        <p:txBody>
          <a:bodyPr wrap="square" rtlCol="0">
            <a:spAutoFit/>
          </a:bodyPr>
          <a:lstStyle/>
          <a:p>
            <a:r>
              <a:rPr lang="en-US" sz="3600" dirty="0"/>
              <a:t>Yes, if you have worked and received statements of income, you must list all the information the form requests.</a:t>
            </a:r>
          </a:p>
          <a:p>
            <a:endParaRPr lang="en-US" sz="3600" dirty="0"/>
          </a:p>
          <a:p>
            <a:r>
              <a:rPr lang="en-US" sz="3600" dirty="0"/>
              <a:t>The NEXT pages are about your income.  Again, be honest in reporting what they ask.</a:t>
            </a:r>
          </a:p>
        </p:txBody>
      </p:sp>
      <p:pic>
        <p:nvPicPr>
          <p:cNvPr id="3" name="Picture 2">
            <a:extLst>
              <a:ext uri="{FF2B5EF4-FFF2-40B4-BE49-F238E27FC236}">
                <a16:creationId xmlns:a16="http://schemas.microsoft.com/office/drawing/2014/main" id="{1B83A6B8-660B-441A-9FAF-F9408D9367F6}"/>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1550305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2017-2018 FOTW “Student Tax information” page. This page gathers tax information for the applicant and includes the option of accessing the IRS Data Retrieval Tool.&#10;&#10;New for 2017-18, the 2015 tax information will be requested instead of the 2016 tax information. To emphasize this change for students and parents, an alert message displays, indicating “Attention! You must provide financial information from your 2015 tax return on the following pages.” &#10;&#10;Additionally, the IRS DRT section of the application has been revised to make the following changes: &#10;1. The “Did you file taxes electronically in the last 3 weeks (or by mail in the last 11 weeks)?” question has been removed. &#10;2. Students will not be requested to provide their FSA ID (if not already provided) on the Student Tax Information page prior to clicking “Link to IRS”. The student should click “Link to IRS” rather than “Next” on this page. &#10;3. The Amended Tax Return and Foreign Tax Return questions have been revised to include 2015 as part of the question. &#10;4. The definition of the 1040 X amended tax return can be found by following the link that was added to the question. &#10;">
            <a:extLst>
              <a:ext uri="{FF2B5EF4-FFF2-40B4-BE49-F238E27FC236}">
                <a16:creationId xmlns:a16="http://schemas.microsoft.com/office/drawing/2014/main" id="{A4EBDF1E-6443-48EA-8020-0718C599C1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2181"/>
            <a:ext cx="6546998" cy="576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B0AD034-3A9C-46B5-971A-3D8DE56B66A5}"/>
              </a:ext>
            </a:extLst>
          </p:cNvPr>
          <p:cNvSpPr txBox="1"/>
          <p:nvPr/>
        </p:nvSpPr>
        <p:spPr>
          <a:xfrm>
            <a:off x="3124200" y="6602518"/>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D18C0A8E-FF91-4D33-B02B-058CADD26164}"/>
              </a:ext>
            </a:extLst>
          </p:cNvPr>
          <p:cNvPicPr>
            <a:picLocks noChangeAspect="1"/>
          </p:cNvPicPr>
          <p:nvPr/>
        </p:nvPicPr>
        <p:blipFill>
          <a:blip r:embed="rId4"/>
          <a:stretch>
            <a:fillRect/>
          </a:stretch>
        </p:blipFill>
        <p:spPr>
          <a:xfrm>
            <a:off x="7772400" y="6172200"/>
            <a:ext cx="1219200" cy="6096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13C13B25-A8D8-4F68-ACDB-EC357BBC7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9037"/>
            <a:ext cx="6423094" cy="651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8A5B0635-B508-4164-9704-0CB2B64AE869}"/>
              </a:ext>
            </a:extLst>
          </p:cNvPr>
          <p:cNvSpPr txBox="1"/>
          <p:nvPr/>
        </p:nvSpPr>
        <p:spPr>
          <a:xfrm>
            <a:off x="3592547" y="6573546"/>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8897D8ED-7BAF-4211-88CB-9BB605AF03D9}"/>
              </a:ext>
            </a:extLst>
          </p:cNvPr>
          <p:cNvPicPr>
            <a:picLocks noChangeAspect="1"/>
          </p:cNvPicPr>
          <p:nvPr/>
        </p:nvPicPr>
        <p:blipFill>
          <a:blip r:embed="rId4"/>
          <a:stretch>
            <a:fillRect/>
          </a:stretch>
        </p:blipFill>
        <p:spPr>
          <a:xfrm>
            <a:off x="7718494" y="6226655"/>
            <a:ext cx="944488" cy="5037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DA25C-8B92-4B43-AB0C-C77D87805217}"/>
              </a:ext>
            </a:extLst>
          </p:cNvPr>
          <p:cNvSpPr txBox="1"/>
          <p:nvPr/>
        </p:nvSpPr>
        <p:spPr>
          <a:xfrm flipH="1">
            <a:off x="1447800" y="1219200"/>
            <a:ext cx="6096000" cy="4031873"/>
          </a:xfrm>
          <a:prstGeom prst="rect">
            <a:avLst/>
          </a:prstGeom>
          <a:noFill/>
        </p:spPr>
        <p:txBody>
          <a:bodyPr wrap="square" rtlCol="0">
            <a:spAutoFit/>
          </a:bodyPr>
          <a:lstStyle/>
          <a:p>
            <a:pPr algn="ctr"/>
            <a:r>
              <a:rPr lang="en-US" sz="3200" b="1" dirty="0"/>
              <a:t>Never filled out FAFSA?</a:t>
            </a:r>
          </a:p>
          <a:p>
            <a:pPr algn="ctr"/>
            <a:endParaRPr lang="en-US" sz="3200" b="1" dirty="0"/>
          </a:p>
          <a:p>
            <a:pPr algn="ctr"/>
            <a:r>
              <a:rPr lang="en-US" sz="3200" b="1" dirty="0"/>
              <a:t>Press “</a:t>
            </a:r>
            <a:r>
              <a:rPr lang="en-US" sz="3200" b="1" dirty="0">
                <a:solidFill>
                  <a:schemeClr val="accent3">
                    <a:lumMod val="75000"/>
                  </a:schemeClr>
                </a:solidFill>
              </a:rPr>
              <a:t>Start a New FAFSA</a:t>
            </a:r>
            <a:r>
              <a:rPr lang="en-US" sz="3200" b="1" dirty="0"/>
              <a:t>” button</a:t>
            </a:r>
          </a:p>
          <a:p>
            <a:pPr algn="ctr"/>
            <a:endParaRPr lang="en-US" sz="3200" b="1" dirty="0"/>
          </a:p>
          <a:p>
            <a:pPr algn="ctr"/>
            <a:endParaRPr lang="en-US" sz="3200" b="1" dirty="0"/>
          </a:p>
          <a:p>
            <a:pPr algn="ctr"/>
            <a:r>
              <a:rPr lang="en-US" sz="3200" b="1" dirty="0"/>
              <a:t>Filled out FAFSA last year?</a:t>
            </a:r>
          </a:p>
          <a:p>
            <a:pPr algn="ctr"/>
            <a:endParaRPr lang="en-US" sz="3200" b="1" dirty="0"/>
          </a:p>
          <a:p>
            <a:pPr algn="ctr"/>
            <a:r>
              <a:rPr lang="en-US" sz="3200" b="1" dirty="0"/>
              <a:t>Press “</a:t>
            </a:r>
            <a:r>
              <a:rPr lang="en-US" sz="3200" b="1" dirty="0">
                <a:solidFill>
                  <a:schemeClr val="accent3">
                    <a:lumMod val="75000"/>
                  </a:schemeClr>
                </a:solidFill>
              </a:rPr>
              <a:t>Login</a:t>
            </a:r>
            <a:r>
              <a:rPr lang="en-US" sz="3200" b="1" dirty="0"/>
              <a:t>” button</a:t>
            </a:r>
          </a:p>
        </p:txBody>
      </p:sp>
      <p:pic>
        <p:nvPicPr>
          <p:cNvPr id="3" name="Picture 2">
            <a:extLst>
              <a:ext uri="{FF2B5EF4-FFF2-40B4-BE49-F238E27FC236}">
                <a16:creationId xmlns:a16="http://schemas.microsoft.com/office/drawing/2014/main" id="{CE6BFF30-488A-42FD-95CB-6FC34EFCB6F2}"/>
              </a:ext>
            </a:extLst>
          </p:cNvPr>
          <p:cNvPicPr>
            <a:picLocks noChangeAspect="1"/>
          </p:cNvPicPr>
          <p:nvPr/>
        </p:nvPicPr>
        <p:blipFill>
          <a:blip r:embed="rId2"/>
          <a:stretch>
            <a:fillRect/>
          </a:stretch>
        </p:blipFill>
        <p:spPr>
          <a:xfrm>
            <a:off x="7543800" y="6096000"/>
            <a:ext cx="1143000" cy="609600"/>
          </a:xfrm>
          <a:prstGeom prst="rect">
            <a:avLst/>
          </a:prstGeom>
        </p:spPr>
      </p:pic>
    </p:spTree>
    <p:extLst>
      <p:ext uri="{BB962C8B-B14F-4D97-AF65-F5344CB8AC3E}">
        <p14:creationId xmlns:p14="http://schemas.microsoft.com/office/powerpoint/2010/main" val="1338810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2017-2018 FOTW “Leaving FAFSA on the Web” page, which is generated when the student is going to the IRS Web site.&#10;&#10;The “Leaving FAFSA on the Web” page has been revised to provide information on how to utilize the IRS DRT and what will occur if the student opts not to use the IRS DRT. &#10;&#10;In this case, the FSA ID for the student was entered when logging into their FAFSA, so it is not requested on this page. &#10;">
            <a:extLst>
              <a:ext uri="{FF2B5EF4-FFF2-40B4-BE49-F238E27FC236}">
                <a16:creationId xmlns:a16="http://schemas.microsoft.com/office/drawing/2014/main" id="{DB4C9BE5-B24A-49EB-B6B9-F3CCE430D5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9050"/>
            <a:ext cx="7477125"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4263094-1247-437B-8926-55B3D7328FEE}"/>
              </a:ext>
            </a:extLst>
          </p:cNvPr>
          <p:cNvSpPr txBox="1"/>
          <p:nvPr/>
        </p:nvSpPr>
        <p:spPr>
          <a:xfrm>
            <a:off x="3657600" y="6627168"/>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AE54F80D-6352-4F0F-9889-E7109A5D7C62}"/>
              </a:ext>
            </a:extLst>
          </p:cNvPr>
          <p:cNvPicPr>
            <a:picLocks noChangeAspect="1"/>
          </p:cNvPicPr>
          <p:nvPr/>
        </p:nvPicPr>
        <p:blipFill>
          <a:blip r:embed="rId4"/>
          <a:stretch>
            <a:fillRect/>
          </a:stretch>
        </p:blipFill>
        <p:spPr>
          <a:xfrm>
            <a:off x="7010400" y="6353333"/>
            <a:ext cx="1223961" cy="41973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2017-2018 FOTW “Student Financial Information” page following the transfer of student tax information from the IRS Web site. Fields with data transferred from the IRS are labeled &quot;Transferred from the IRS.&quot;">
            <a:extLst>
              <a:ext uri="{FF2B5EF4-FFF2-40B4-BE49-F238E27FC236}">
                <a16:creationId xmlns:a16="http://schemas.microsoft.com/office/drawing/2014/main" id="{394E3199-00F8-463B-9DE3-4C413673D6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257175"/>
            <a:ext cx="7477125"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060AE0E-5C67-4745-BE3B-A95F63AEA435}"/>
              </a:ext>
            </a:extLst>
          </p:cNvPr>
          <p:cNvSpPr txBox="1"/>
          <p:nvPr/>
        </p:nvSpPr>
        <p:spPr>
          <a:xfrm>
            <a:off x="3581400" y="6600825"/>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85446CA3-4CFA-49D7-A0E5-5E3D1E5938D9}"/>
              </a:ext>
            </a:extLst>
          </p:cNvPr>
          <p:cNvPicPr>
            <a:picLocks noChangeAspect="1"/>
          </p:cNvPicPr>
          <p:nvPr/>
        </p:nvPicPr>
        <p:blipFill>
          <a:blip r:embed="rId4"/>
          <a:stretch>
            <a:fillRect/>
          </a:stretch>
        </p:blipFill>
        <p:spPr>
          <a:xfrm>
            <a:off x="7015162" y="6128412"/>
            <a:ext cx="1143000" cy="609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The top half of the 2017-2018 FOTW “Student Financial Information continued” page. The  bottom half of the page is continued on the next slide.&#10;&#10;The &quot;Additional Financial Information&quot; section was updated to include &quot;2015&quot; in the section heading for clarity.">
            <a:extLst>
              <a:ext uri="{FF2B5EF4-FFF2-40B4-BE49-F238E27FC236}">
                <a16:creationId xmlns:a16="http://schemas.microsoft.com/office/drawing/2014/main" id="{1EB06DE7-BB4B-4A27-AB1E-C2C192875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3438" y="314325"/>
            <a:ext cx="74771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D16E7E1-1F85-40C3-AAF7-CDB8B1428605}"/>
              </a:ext>
            </a:extLst>
          </p:cNvPr>
          <p:cNvSpPr txBox="1"/>
          <p:nvPr/>
        </p:nvSpPr>
        <p:spPr>
          <a:xfrm>
            <a:off x="3657600" y="6627168"/>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C4316B90-521C-4B05-AC16-C86BFE8086EA}"/>
              </a:ext>
            </a:extLst>
          </p:cNvPr>
          <p:cNvPicPr>
            <a:picLocks noChangeAspect="1"/>
          </p:cNvPicPr>
          <p:nvPr/>
        </p:nvPicPr>
        <p:blipFill>
          <a:blip r:embed="rId4"/>
          <a:stretch>
            <a:fillRect/>
          </a:stretch>
        </p:blipFill>
        <p:spPr>
          <a:xfrm>
            <a:off x="7543800" y="6238875"/>
            <a:ext cx="1143000" cy="6096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The bottom half of the 2017-2018 FOTW “Student Financial Information continued” page.">
            <a:extLst>
              <a:ext uri="{FF2B5EF4-FFF2-40B4-BE49-F238E27FC236}">
                <a16:creationId xmlns:a16="http://schemas.microsoft.com/office/drawing/2014/main" id="{58E9840B-0129-462E-B437-7439A55B79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0"/>
            <a:ext cx="69913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67FB02A-2BA1-446E-B69B-8D2BFB78617E}"/>
              </a:ext>
            </a:extLst>
          </p:cNvPr>
          <p:cNvSpPr txBox="1"/>
          <p:nvPr/>
        </p:nvSpPr>
        <p:spPr>
          <a:xfrm>
            <a:off x="3657600" y="6627168"/>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8C5D8B50-76CA-45D0-A3AA-44DD87E602A3}"/>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C157D-4449-4E30-9F29-1C0608DF7BF2}"/>
              </a:ext>
            </a:extLst>
          </p:cNvPr>
          <p:cNvSpPr txBox="1"/>
          <p:nvPr/>
        </p:nvSpPr>
        <p:spPr>
          <a:xfrm>
            <a:off x="1371600" y="2551837"/>
            <a:ext cx="6400800" cy="1754326"/>
          </a:xfrm>
          <a:prstGeom prst="rect">
            <a:avLst/>
          </a:prstGeom>
          <a:noFill/>
        </p:spPr>
        <p:txBody>
          <a:bodyPr wrap="square" rtlCol="0">
            <a:spAutoFit/>
          </a:bodyPr>
          <a:lstStyle/>
          <a:p>
            <a:r>
              <a:rPr lang="en-US" sz="3600" dirty="0"/>
              <a:t>Getting close to the end!  Be sure to read all information before signing out of the application.</a:t>
            </a:r>
          </a:p>
        </p:txBody>
      </p:sp>
      <p:pic>
        <p:nvPicPr>
          <p:cNvPr id="3" name="Picture 2">
            <a:extLst>
              <a:ext uri="{FF2B5EF4-FFF2-40B4-BE49-F238E27FC236}">
                <a16:creationId xmlns:a16="http://schemas.microsoft.com/office/drawing/2014/main" id="{EDB45C35-D46F-4646-812A-0B88E5F05C8E}"/>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1661560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The top half of the 2017-2018 FOTW “Sign &amp; Submit” page, where the student signs and actively acknowledges the Certification Statement. Applicants must still actively agree with the certification statement.&#10;&#10;Since the student entered his/her FSA to go to the IRS to transfer his/her data, he/she is not requested to provide his/her FSA ID Username and Password again to sign the application.">
            <a:extLst>
              <a:ext uri="{FF2B5EF4-FFF2-40B4-BE49-F238E27FC236}">
                <a16:creationId xmlns:a16="http://schemas.microsoft.com/office/drawing/2014/main" id="{0DA864CC-3EC4-45B0-AB25-22BC4360B8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388" y="152400"/>
            <a:ext cx="751522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456AB9-E5B0-4FFA-9299-E6ECB1C4CA1F}"/>
              </a:ext>
            </a:extLst>
          </p:cNvPr>
          <p:cNvSpPr txBox="1"/>
          <p:nvPr/>
        </p:nvSpPr>
        <p:spPr>
          <a:xfrm>
            <a:off x="3657600" y="6513984"/>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4319356D-BFCF-4B91-9032-22D14361410A}"/>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a:extLst>
              <a:ext uri="{FF2B5EF4-FFF2-40B4-BE49-F238E27FC236}">
                <a16:creationId xmlns:a16="http://schemas.microsoft.com/office/drawing/2014/main" id="{45422A40-2C4A-4713-93FF-1B250F305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0"/>
            <a:ext cx="6553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C0D2288C-C0DE-48B3-8975-1BB9CD060B8A}"/>
              </a:ext>
            </a:extLst>
          </p:cNvPr>
          <p:cNvPicPr>
            <a:picLocks noChangeAspect="1"/>
          </p:cNvPicPr>
          <p:nvPr/>
        </p:nvPicPr>
        <p:blipFill>
          <a:blip r:embed="rId4"/>
          <a:stretch>
            <a:fillRect/>
          </a:stretch>
        </p:blipFill>
        <p:spPr>
          <a:xfrm>
            <a:off x="7391400" y="6143897"/>
            <a:ext cx="1143000" cy="609600"/>
          </a:xfrm>
          <a:prstGeom prst="rect">
            <a:avLst/>
          </a:prstGeom>
        </p:spPr>
      </p:pic>
      <p:sp>
        <p:nvSpPr>
          <p:cNvPr id="4" name="TextBox 3">
            <a:extLst>
              <a:ext uri="{FF2B5EF4-FFF2-40B4-BE49-F238E27FC236}">
                <a16:creationId xmlns:a16="http://schemas.microsoft.com/office/drawing/2014/main" id="{67E3B7EB-D561-475B-B859-39F36DCE4DC0}"/>
              </a:ext>
            </a:extLst>
          </p:cNvPr>
          <p:cNvSpPr txBox="1"/>
          <p:nvPr/>
        </p:nvSpPr>
        <p:spPr>
          <a:xfrm>
            <a:off x="3657600" y="6624991"/>
            <a:ext cx="1828800" cy="230832"/>
          </a:xfrm>
          <a:prstGeom prst="rect">
            <a:avLst/>
          </a:prstGeom>
          <a:noFill/>
        </p:spPr>
        <p:txBody>
          <a:bodyPr wrap="square" rtlCol="0">
            <a:spAutoFit/>
          </a:bodyPr>
          <a:lstStyle/>
          <a:p>
            <a:pPr algn="ctr"/>
            <a:r>
              <a:rPr lang="en-US" sz="900" dirty="0"/>
              <a:t>Source: www.fasfa.gov</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The bottom half of the 2017-2018 FOTW “Sign &amp; Submit” page for the dependent student, with the parent signature options and the active confirmation for the parent Certification Statement.&#10;&#10;Since the student entered his/her FSA ID to go to the IRS to transfer data, he/she is not requested to provide his/her FSA ID Username and Password again to sign the application.">
            <a:extLst>
              <a:ext uri="{FF2B5EF4-FFF2-40B4-BE49-F238E27FC236}">
                <a16:creationId xmlns:a16="http://schemas.microsoft.com/office/drawing/2014/main" id="{6120A86E-3936-48AF-A748-CBB73094F7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288" y="857250"/>
            <a:ext cx="75914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FCD019F-1095-4F15-B114-F012763AAFDE}"/>
              </a:ext>
            </a:extLst>
          </p:cNvPr>
          <p:cNvSpPr txBox="1"/>
          <p:nvPr/>
        </p:nvSpPr>
        <p:spPr>
          <a:xfrm>
            <a:off x="3657600" y="6624991"/>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DCEBD53C-2959-4243-B05F-648960FF7940}"/>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descr="2017-2018 FOTW “Confirmation Page”&#10;&#10;Parents of dependent students are offered the option to transfer the parents’ data into another student’s new FAFSA. The link is found on the “Confirmation Page.” &#10;&#10;If the applicant leaves the confirmation page before they click this link they will not be able to return to transfer data to the application of a sibling.">
            <a:extLst>
              <a:ext uri="{FF2B5EF4-FFF2-40B4-BE49-F238E27FC236}">
                <a16:creationId xmlns:a16="http://schemas.microsoft.com/office/drawing/2014/main" id="{D88DB64F-5C56-4367-B344-2672AD15ED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9638" y="0"/>
            <a:ext cx="7324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6056BA9-5DDC-42F3-8D29-A6125083CE66}"/>
              </a:ext>
            </a:extLst>
          </p:cNvPr>
          <p:cNvPicPr>
            <a:picLocks noChangeAspect="1"/>
          </p:cNvPicPr>
          <p:nvPr/>
        </p:nvPicPr>
        <p:blipFill>
          <a:blip r:embed="rId4"/>
          <a:stretch>
            <a:fillRect/>
          </a:stretch>
        </p:blipFill>
        <p:spPr>
          <a:xfrm>
            <a:off x="7620000" y="6326233"/>
            <a:ext cx="957262" cy="510540"/>
          </a:xfrm>
          <a:prstGeom prst="rect">
            <a:avLst/>
          </a:prstGeom>
        </p:spPr>
      </p:pic>
      <p:sp>
        <p:nvSpPr>
          <p:cNvPr id="4" name="TextBox 3">
            <a:extLst>
              <a:ext uri="{FF2B5EF4-FFF2-40B4-BE49-F238E27FC236}">
                <a16:creationId xmlns:a16="http://schemas.microsoft.com/office/drawing/2014/main" id="{4F4BA683-1F4B-400B-9B85-A00DB883F990}"/>
              </a:ext>
            </a:extLst>
          </p:cNvPr>
          <p:cNvSpPr txBox="1"/>
          <p:nvPr/>
        </p:nvSpPr>
        <p:spPr>
          <a:xfrm>
            <a:off x="3657600" y="6624991"/>
            <a:ext cx="1828800" cy="230832"/>
          </a:xfrm>
          <a:prstGeom prst="rect">
            <a:avLst/>
          </a:prstGeom>
          <a:noFill/>
        </p:spPr>
        <p:txBody>
          <a:bodyPr wrap="square" rtlCol="0">
            <a:spAutoFit/>
          </a:bodyPr>
          <a:lstStyle/>
          <a:p>
            <a:pPr algn="ctr"/>
            <a:r>
              <a:rPr lang="en-US" sz="900" dirty="0"/>
              <a:t>Source: www.fasfa.gov</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F745C94-B9EA-49D8-96FD-8D75A9EA215D}"/>
              </a:ext>
            </a:extLst>
          </p:cNvPr>
          <p:cNvSpPr>
            <a:spLocks noGrp="1"/>
          </p:cNvSpPr>
          <p:nvPr>
            <p:ph type="title"/>
          </p:nvPr>
        </p:nvSpPr>
        <p:spPr bwMode="auto">
          <a:xfrm>
            <a:off x="460375" y="414338"/>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dirty="0">
                <a:solidFill>
                  <a:schemeClr val="tx1"/>
                </a:solidFill>
                <a:latin typeface="Arial" panose="020B0604020202020204" pitchFamily="34" charset="0"/>
                <a:cs typeface="Arial" panose="020B0604020202020204" pitchFamily="34" charset="0"/>
              </a:rPr>
              <a:t>FSAIC</a:t>
            </a:r>
          </a:p>
        </p:txBody>
      </p:sp>
      <p:sp>
        <p:nvSpPr>
          <p:cNvPr id="5" name="Text Box 5">
            <a:extLst>
              <a:ext uri="{FF2B5EF4-FFF2-40B4-BE49-F238E27FC236}">
                <a16:creationId xmlns:a16="http://schemas.microsoft.com/office/drawing/2014/main" id="{3497310C-07F4-4C21-A3C8-8A9D7670FEE4}"/>
              </a:ext>
            </a:extLst>
          </p:cNvPr>
          <p:cNvSpPr txBox="1">
            <a:spLocks noChangeArrowheads="1"/>
          </p:cNvSpPr>
          <p:nvPr/>
        </p:nvSpPr>
        <p:spPr bwMode="auto">
          <a:xfrm>
            <a:off x="304800" y="1066800"/>
            <a:ext cx="8458200" cy="26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257300" indent="-3429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defTabSz="457200" eaLnBrk="1" fontAlgn="auto" hangingPunct="1">
              <a:spcBef>
                <a:spcPts val="0"/>
              </a:spcBef>
              <a:spcAft>
                <a:spcPts val="0"/>
              </a:spcAft>
              <a:defRPr/>
            </a:pPr>
            <a:r>
              <a:rPr lang="en-US" sz="1900" dirty="0">
                <a:latin typeface="Arial" pitchFamily="34" charset="0"/>
                <a:ea typeface="+mj-ea"/>
                <a:cs typeface="Arial" pitchFamily="34" charset="0"/>
              </a:rPr>
              <a:t>The Federal Student Aid Information Center (FSAIC) operates a toll-free hotline to provide comprehensive assistance in English, as well as Spanish on:  </a:t>
            </a:r>
          </a:p>
          <a:p>
            <a:pPr lvl="2" defTabSz="457200" eaLnBrk="1" fontAlgn="auto" hangingPunct="1">
              <a:spcBef>
                <a:spcPts val="0"/>
              </a:spcBef>
              <a:spcAft>
                <a:spcPts val="0"/>
              </a:spcAft>
              <a:buFont typeface="Courier New" pitchFamily="49" charset="0"/>
              <a:buChar char="o"/>
              <a:defRPr/>
            </a:pPr>
            <a:r>
              <a:rPr lang="en-US" sz="1900" dirty="0">
                <a:latin typeface="Arial" pitchFamily="34" charset="0"/>
                <a:ea typeface="+mj-ea"/>
                <a:cs typeface="Arial" pitchFamily="34" charset="0"/>
              </a:rPr>
              <a:t>General information about federal student aid (Title IV programs)  </a:t>
            </a:r>
          </a:p>
          <a:p>
            <a:pPr lvl="2" defTabSz="457200" eaLnBrk="1" fontAlgn="auto" hangingPunct="1">
              <a:spcBef>
                <a:spcPts val="0"/>
              </a:spcBef>
              <a:spcAft>
                <a:spcPts val="0"/>
              </a:spcAft>
              <a:buFont typeface="Courier New" pitchFamily="49" charset="0"/>
              <a:buChar char="o"/>
              <a:defRPr/>
            </a:pPr>
            <a:r>
              <a:rPr lang="en-US" sz="1900" dirty="0">
                <a:latin typeface="Arial" pitchFamily="34" charset="0"/>
                <a:ea typeface="+mj-ea"/>
                <a:cs typeface="Arial" pitchFamily="34" charset="0"/>
              </a:rPr>
              <a:t>The FAFSA application (paper and online);</a:t>
            </a:r>
          </a:p>
          <a:p>
            <a:pPr lvl="2" defTabSz="457200" eaLnBrk="1" fontAlgn="auto" hangingPunct="1">
              <a:spcBef>
                <a:spcPts val="0"/>
              </a:spcBef>
              <a:spcAft>
                <a:spcPts val="0"/>
              </a:spcAft>
              <a:buFont typeface="Courier New" pitchFamily="49" charset="0"/>
              <a:buChar char="o"/>
              <a:defRPr/>
            </a:pPr>
            <a:r>
              <a:rPr lang="en-US" sz="1900" dirty="0">
                <a:latin typeface="Arial" pitchFamily="34" charset="0"/>
                <a:ea typeface="+mj-ea"/>
                <a:cs typeface="Arial" pitchFamily="34" charset="0"/>
              </a:rPr>
              <a:t>FAFSA  corrections;</a:t>
            </a:r>
          </a:p>
          <a:p>
            <a:pPr lvl="2" defTabSz="457200" eaLnBrk="1" fontAlgn="auto" hangingPunct="1">
              <a:spcBef>
                <a:spcPts val="0"/>
              </a:spcBef>
              <a:spcAft>
                <a:spcPts val="0"/>
              </a:spcAft>
              <a:buFont typeface="Courier New" pitchFamily="49" charset="0"/>
              <a:buChar char="o"/>
              <a:defRPr/>
            </a:pPr>
            <a:r>
              <a:rPr lang="en-US" sz="1900" dirty="0">
                <a:latin typeface="Arial" pitchFamily="34" charset="0"/>
                <a:ea typeface="+mj-ea"/>
                <a:cs typeface="Arial" pitchFamily="34" charset="0"/>
              </a:rPr>
              <a:t>Student loan history</a:t>
            </a:r>
          </a:p>
          <a:p>
            <a:pPr defTabSz="457200" eaLnBrk="1" fontAlgn="auto" hangingPunct="1">
              <a:lnSpc>
                <a:spcPct val="90000"/>
              </a:lnSpc>
              <a:spcBef>
                <a:spcPct val="50000"/>
              </a:spcBef>
              <a:spcAft>
                <a:spcPts val="0"/>
              </a:spcAft>
              <a:defRPr/>
            </a:pPr>
            <a:endParaRPr lang="en-US" sz="2400" dirty="0">
              <a:solidFill>
                <a:srgbClr val="777777"/>
              </a:solidFill>
              <a:latin typeface="Century Schoolbook" pitchFamily="18" charset="0"/>
            </a:endParaRPr>
          </a:p>
        </p:txBody>
      </p:sp>
      <p:sp>
        <p:nvSpPr>
          <p:cNvPr id="6" name="Rectangle 8">
            <a:extLst>
              <a:ext uri="{FF2B5EF4-FFF2-40B4-BE49-F238E27FC236}">
                <a16:creationId xmlns:a16="http://schemas.microsoft.com/office/drawing/2014/main" id="{05ACDBD9-075C-40E9-9F7E-D937BF09B86F}"/>
              </a:ext>
            </a:extLst>
          </p:cNvPr>
          <p:cNvSpPr>
            <a:spLocks noChangeArrowheads="1"/>
          </p:cNvSpPr>
          <p:nvPr/>
        </p:nvSpPr>
        <p:spPr bwMode="auto">
          <a:xfrm>
            <a:off x="460374" y="3886200"/>
            <a:ext cx="8302625" cy="230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eaLnBrk="1" fontAlgn="auto" hangingPunct="1">
              <a:lnSpc>
                <a:spcPct val="50000"/>
              </a:lnSpc>
              <a:spcBef>
                <a:spcPct val="50000"/>
              </a:spcBef>
              <a:spcAft>
                <a:spcPts val="0"/>
              </a:spcAft>
              <a:buFont typeface="Wingdings" pitchFamily="2" charset="2"/>
              <a:buChar char="Ø"/>
              <a:defRPr/>
            </a:pPr>
            <a:r>
              <a:rPr lang="en-US" sz="1900" dirty="0">
                <a:latin typeface="Arial" pitchFamily="34" charset="0"/>
                <a:ea typeface="+mj-ea"/>
              </a:rPr>
              <a:t>1-800-4-FED-AID  (1-800-433-3243)</a:t>
            </a:r>
          </a:p>
          <a:p>
            <a:pPr marL="342900" indent="-342900" defTabSz="457200" eaLnBrk="1" fontAlgn="auto" hangingPunct="1">
              <a:lnSpc>
                <a:spcPct val="50000"/>
              </a:lnSpc>
              <a:spcBef>
                <a:spcPct val="50000"/>
              </a:spcBef>
              <a:spcAft>
                <a:spcPts val="0"/>
              </a:spcAft>
              <a:buFont typeface="Wingdings" panose="05000000000000000000" pitchFamily="2" charset="2"/>
              <a:buChar char="Ø"/>
              <a:defRPr/>
            </a:pPr>
            <a:r>
              <a:rPr lang="en-US" sz="1900" dirty="0">
                <a:latin typeface="Arial" pitchFamily="34" charset="0"/>
                <a:ea typeface="+mj-ea"/>
                <a:hlinkClick r:id="rId2"/>
              </a:rPr>
              <a:t>www.StudentAid.gov</a:t>
            </a:r>
            <a:r>
              <a:rPr lang="en-US" sz="1900" dirty="0">
                <a:latin typeface="Arial" pitchFamily="34" charset="0"/>
                <a:ea typeface="+mj-ea"/>
              </a:rPr>
              <a:t> </a:t>
            </a:r>
          </a:p>
          <a:p>
            <a:pPr marL="342900" indent="-342900" defTabSz="457200" eaLnBrk="1" fontAlgn="auto" hangingPunct="1">
              <a:lnSpc>
                <a:spcPct val="50000"/>
              </a:lnSpc>
              <a:spcBef>
                <a:spcPct val="50000"/>
              </a:spcBef>
              <a:spcAft>
                <a:spcPts val="0"/>
              </a:spcAft>
              <a:buFont typeface="Wingdings" panose="05000000000000000000" pitchFamily="2" charset="2"/>
              <a:buChar char="Ø"/>
              <a:defRPr/>
            </a:pPr>
            <a:r>
              <a:rPr lang="en-US" sz="1900" dirty="0">
                <a:latin typeface="Arial" pitchFamily="34" charset="0"/>
                <a:ea typeface="+mj-ea"/>
                <a:hlinkClick r:id="rId3"/>
              </a:rPr>
              <a:t>www.FAFSA.gov</a:t>
            </a:r>
            <a:endParaRPr lang="en-US" sz="1900" dirty="0">
              <a:latin typeface="Arial" pitchFamily="34" charset="0"/>
              <a:ea typeface="+mj-ea"/>
            </a:endParaRPr>
          </a:p>
          <a:p>
            <a:pPr defTabSz="457200" eaLnBrk="1" fontAlgn="auto" hangingPunct="1">
              <a:lnSpc>
                <a:spcPct val="50000"/>
              </a:lnSpc>
              <a:spcBef>
                <a:spcPct val="50000"/>
              </a:spcBef>
              <a:spcAft>
                <a:spcPts val="0"/>
              </a:spcAft>
              <a:defRPr/>
            </a:pPr>
            <a:endParaRPr lang="en-US" sz="1900" dirty="0">
              <a:solidFill>
                <a:prstClr val="black">
                  <a:lumMod val="65000"/>
                  <a:lumOff val="35000"/>
                </a:prstClr>
              </a:solidFill>
              <a:latin typeface="Arial" pitchFamily="34" charset="0"/>
              <a:ea typeface="+mj-ea"/>
            </a:endParaRPr>
          </a:p>
          <a:p>
            <a:pPr defTabSz="457200" eaLnBrk="1" fontAlgn="auto" hangingPunct="1">
              <a:lnSpc>
                <a:spcPct val="50000"/>
              </a:lnSpc>
              <a:spcBef>
                <a:spcPct val="50000"/>
              </a:spcBef>
              <a:spcAft>
                <a:spcPts val="0"/>
              </a:spcAft>
              <a:buFont typeface="Wingdings" pitchFamily="2" charset="2"/>
              <a:buNone/>
              <a:defRPr/>
            </a:pPr>
            <a:r>
              <a:rPr lang="en-US" sz="1900" dirty="0">
                <a:latin typeface="Arial" pitchFamily="34" charset="0"/>
                <a:ea typeface="+mj-ea"/>
              </a:rPr>
              <a:t>Hours:	</a:t>
            </a:r>
          </a:p>
          <a:p>
            <a:pPr defTabSz="457200" eaLnBrk="1" fontAlgn="auto" hangingPunct="1">
              <a:lnSpc>
                <a:spcPct val="50000"/>
              </a:lnSpc>
              <a:spcBef>
                <a:spcPct val="50000"/>
              </a:spcBef>
              <a:spcAft>
                <a:spcPts val="0"/>
              </a:spcAft>
              <a:buFont typeface="Wingdings" pitchFamily="2" charset="2"/>
              <a:buNone/>
              <a:defRPr/>
            </a:pPr>
            <a:r>
              <a:rPr lang="en-US" sz="1900" dirty="0">
                <a:latin typeface="Arial" pitchFamily="34" charset="0"/>
                <a:ea typeface="+mj-ea"/>
              </a:rPr>
              <a:t>Monday through Friday	</a:t>
            </a:r>
          </a:p>
          <a:p>
            <a:pPr defTabSz="457200" eaLnBrk="1" fontAlgn="auto" hangingPunct="1">
              <a:lnSpc>
                <a:spcPct val="50000"/>
              </a:lnSpc>
              <a:spcBef>
                <a:spcPct val="50000"/>
              </a:spcBef>
              <a:spcAft>
                <a:spcPts val="0"/>
              </a:spcAft>
              <a:buFont typeface="Wingdings" pitchFamily="2" charset="2"/>
              <a:buNone/>
              <a:defRPr/>
            </a:pPr>
            <a:r>
              <a:rPr lang="en-US" sz="1900" dirty="0">
                <a:latin typeface="Arial" pitchFamily="34" charset="0"/>
                <a:ea typeface="+mj-ea"/>
              </a:rPr>
              <a:t>8:00a.m. – 11:00p.m. ET</a:t>
            </a:r>
          </a:p>
          <a:p>
            <a:pPr defTabSz="457200" eaLnBrk="1" fontAlgn="auto" hangingPunct="1">
              <a:lnSpc>
                <a:spcPct val="50000"/>
              </a:lnSpc>
              <a:spcBef>
                <a:spcPct val="50000"/>
              </a:spcBef>
              <a:spcAft>
                <a:spcPts val="0"/>
              </a:spcAft>
              <a:buFont typeface="Wingdings" pitchFamily="2" charset="2"/>
              <a:buNone/>
              <a:defRPr/>
            </a:pPr>
            <a:r>
              <a:rPr lang="en-US" sz="1900" dirty="0">
                <a:latin typeface="Arial" pitchFamily="34" charset="0"/>
                <a:ea typeface="+mj-ea"/>
              </a:rPr>
              <a:t>*Extended hours may be available*</a:t>
            </a:r>
          </a:p>
        </p:txBody>
      </p:sp>
      <p:pic>
        <p:nvPicPr>
          <p:cNvPr id="8" name="Picture 7">
            <a:extLst>
              <a:ext uri="{FF2B5EF4-FFF2-40B4-BE49-F238E27FC236}">
                <a16:creationId xmlns:a16="http://schemas.microsoft.com/office/drawing/2014/main" id="{9082EB56-5420-4D37-9A32-A75C0B6CC05A}"/>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2017-2018 FOTW “Login” page.">
            <a:extLst>
              <a:ext uri="{FF2B5EF4-FFF2-40B4-BE49-F238E27FC236}">
                <a16:creationId xmlns:a16="http://schemas.microsoft.com/office/drawing/2014/main" id="{1D5151E1-ABAB-4EDD-A309-91F78163E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4350"/>
            <a:ext cx="777240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0B96C2B9-357F-4F0B-A59A-DB3CB41E107A}"/>
              </a:ext>
            </a:extLst>
          </p:cNvPr>
          <p:cNvSpPr txBox="1"/>
          <p:nvPr/>
        </p:nvSpPr>
        <p:spPr>
          <a:xfrm>
            <a:off x="3657600" y="647700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B29CD804-10D9-45C9-978A-7F6C943EB1FC}"/>
              </a:ext>
            </a:extLst>
          </p:cNvPr>
          <p:cNvPicPr>
            <a:picLocks noChangeAspect="1"/>
          </p:cNvPicPr>
          <p:nvPr/>
        </p:nvPicPr>
        <p:blipFill>
          <a:blip r:embed="rId4"/>
          <a:stretch>
            <a:fillRect/>
          </a:stretch>
        </p:blipFill>
        <p:spPr>
          <a:xfrm>
            <a:off x="7467600" y="6172200"/>
            <a:ext cx="1143000" cy="609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06E4C-0CD2-4368-B918-16E7A0C98047}"/>
              </a:ext>
            </a:extLst>
          </p:cNvPr>
          <p:cNvSpPr txBox="1"/>
          <p:nvPr/>
        </p:nvSpPr>
        <p:spPr>
          <a:xfrm>
            <a:off x="990600" y="990600"/>
            <a:ext cx="6934199" cy="4661276"/>
          </a:xfrm>
          <a:prstGeom prst="rect">
            <a:avLst/>
          </a:prstGeom>
          <a:noFill/>
        </p:spPr>
        <p:txBody>
          <a:bodyPr wrap="square" rtlCol="0">
            <a:spAutoFit/>
          </a:bodyPr>
          <a:lstStyle/>
          <a:p>
            <a:r>
              <a:rPr lang="en-US" sz="3600" b="1" dirty="0"/>
              <a:t>Student Information</a:t>
            </a:r>
          </a:p>
          <a:p>
            <a:pPr>
              <a:lnSpc>
                <a:spcPct val="150000"/>
              </a:lnSpc>
            </a:pPr>
            <a:r>
              <a:rPr lang="en-US" sz="3600" b="1" dirty="0"/>
              <a:t>	</a:t>
            </a:r>
            <a:r>
              <a:rPr lang="en-US" sz="2000" b="1" dirty="0"/>
              <a:t>Before you click to input student information, be sure 	to choose and RECORD (some place you can easily find 	it; maybe in your phone!) your FAFSA-ID and password. 	You will use this every time you log into FAFSA, so 	choose carefully.  Be sure to write it down in at least 	two separate places.  Be sure to label it FAFSA!</a:t>
            </a:r>
          </a:p>
          <a:p>
            <a:pPr>
              <a:lnSpc>
                <a:spcPct val="150000"/>
              </a:lnSpc>
            </a:pPr>
            <a:r>
              <a:rPr lang="en-US" sz="2000" b="1" dirty="0"/>
              <a:t>THEN,</a:t>
            </a:r>
          </a:p>
          <a:p>
            <a:pPr>
              <a:lnSpc>
                <a:spcPct val="150000"/>
              </a:lnSpc>
            </a:pPr>
            <a:r>
              <a:rPr lang="en-US" sz="2000" b="1" dirty="0"/>
              <a:t>	Click on and enter your FAFSA-ID and press NEXT.</a:t>
            </a:r>
          </a:p>
        </p:txBody>
      </p:sp>
      <p:pic>
        <p:nvPicPr>
          <p:cNvPr id="4" name="Picture 3">
            <a:extLst>
              <a:ext uri="{FF2B5EF4-FFF2-40B4-BE49-F238E27FC236}">
                <a16:creationId xmlns:a16="http://schemas.microsoft.com/office/drawing/2014/main" id="{379A31DA-2EF5-4CA6-814B-5CF9A00087C5}"/>
              </a:ext>
            </a:extLst>
          </p:cNvPr>
          <p:cNvPicPr>
            <a:picLocks noChangeAspect="1"/>
          </p:cNvPicPr>
          <p:nvPr/>
        </p:nvPicPr>
        <p:blipFill>
          <a:blip r:embed="rId2"/>
          <a:stretch>
            <a:fillRect/>
          </a:stretch>
        </p:blipFill>
        <p:spPr>
          <a:xfrm>
            <a:off x="7543800" y="6172200"/>
            <a:ext cx="1143000" cy="609600"/>
          </a:xfrm>
          <a:prstGeom prst="rect">
            <a:avLst/>
          </a:prstGeom>
        </p:spPr>
      </p:pic>
    </p:spTree>
    <p:extLst>
      <p:ext uri="{BB962C8B-B14F-4D97-AF65-F5344CB8AC3E}">
        <p14:creationId xmlns:p14="http://schemas.microsoft.com/office/powerpoint/2010/main" val="118210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2017-2018 FOTW “Login” page with Enter your FSA ID option selected. &#10;&#10;Note: It is beneficial for the student/parent to include an e-mail address on his/her FSA ID account to allow the U.S. Department of Education to communicate directly with the FSA ID owner about the status of his/her account. The e-mail address is entered when the student/parent applies for his/her FSA ID. &#10;">
            <a:extLst>
              <a:ext uri="{FF2B5EF4-FFF2-40B4-BE49-F238E27FC236}">
                <a16:creationId xmlns:a16="http://schemas.microsoft.com/office/drawing/2014/main" id="{45F9F030-59E0-4958-813A-4D6CAC978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505383"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A7F8DAFB-D31B-4384-AE56-52EBF48D4FA4}"/>
              </a:ext>
            </a:extLst>
          </p:cNvPr>
          <p:cNvSpPr txBox="1"/>
          <p:nvPr/>
        </p:nvSpPr>
        <p:spPr>
          <a:xfrm>
            <a:off x="3657600" y="6553200"/>
            <a:ext cx="1828800" cy="230832"/>
          </a:xfrm>
          <a:prstGeom prst="rect">
            <a:avLst/>
          </a:prstGeom>
          <a:noFill/>
        </p:spPr>
        <p:txBody>
          <a:bodyPr wrap="square" rtlCol="0">
            <a:spAutoFit/>
          </a:bodyPr>
          <a:lstStyle/>
          <a:p>
            <a:pPr algn="ctr"/>
            <a:r>
              <a:rPr lang="en-US" sz="900" dirty="0"/>
              <a:t>Source: www.fasfa.gov</a:t>
            </a:r>
          </a:p>
        </p:txBody>
      </p:sp>
      <p:pic>
        <p:nvPicPr>
          <p:cNvPr id="4" name="Picture 3">
            <a:extLst>
              <a:ext uri="{FF2B5EF4-FFF2-40B4-BE49-F238E27FC236}">
                <a16:creationId xmlns:a16="http://schemas.microsoft.com/office/drawing/2014/main" id="{4E89F9CD-1C39-42BD-9D6F-9577D7F9D51E}"/>
              </a:ext>
            </a:extLst>
          </p:cNvPr>
          <p:cNvPicPr>
            <a:picLocks noChangeAspect="1"/>
          </p:cNvPicPr>
          <p:nvPr/>
        </p:nvPicPr>
        <p:blipFill>
          <a:blip r:embed="rId4"/>
          <a:stretch>
            <a:fillRect/>
          </a:stretch>
        </p:blipFill>
        <p:spPr>
          <a:xfrm>
            <a:off x="7391400" y="6143897"/>
            <a:ext cx="1143000" cy="60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239F26-DC3C-4F4A-BEDF-A9AF79EE4001}"/>
              </a:ext>
            </a:extLst>
          </p:cNvPr>
          <p:cNvSpPr txBox="1"/>
          <p:nvPr/>
        </p:nvSpPr>
        <p:spPr>
          <a:xfrm flipH="1">
            <a:off x="1143000" y="685800"/>
            <a:ext cx="6477000" cy="5201424"/>
          </a:xfrm>
          <a:prstGeom prst="rect">
            <a:avLst/>
          </a:prstGeom>
          <a:noFill/>
        </p:spPr>
        <p:txBody>
          <a:bodyPr wrap="square" rtlCol="0">
            <a:spAutoFit/>
          </a:bodyPr>
          <a:lstStyle/>
          <a:p>
            <a:r>
              <a:rPr lang="en-US" sz="3600" dirty="0"/>
              <a:t>NEXT,</a:t>
            </a:r>
            <a:r>
              <a:rPr lang="en-US" sz="2000" dirty="0"/>
              <a:t>    Fill in you first name.  Do NOT use your nickname or a shortened version of your name.  FAFSA is a government form and the name you put on it must be your LEGAL first name (even if you hate your name and can’t wait until you can legally change it!).  After all, you want the college to recognize your name well enough to give you money for college.</a:t>
            </a:r>
          </a:p>
          <a:p>
            <a:endParaRPr lang="en-US" sz="2000" dirty="0"/>
          </a:p>
          <a:p>
            <a:r>
              <a:rPr lang="en-US" sz="3600" dirty="0"/>
              <a:t>THEN, </a:t>
            </a:r>
            <a:r>
              <a:rPr lang="en-US" sz="2000" dirty="0"/>
              <a:t>fill in your last name, your social security number (be sure to check it twice) and your birth date (mmddyyyy).  That means if the month of your birth is a single digit---like June is 06---then enter it with a zero preceding it.  Same rule goes for the day of your birth---June 7 would be expressed as 0607.  Check all to be sure all are correct.  Press NEXT.</a:t>
            </a:r>
            <a:endParaRPr lang="en-US" sz="3600" dirty="0"/>
          </a:p>
        </p:txBody>
      </p:sp>
      <p:pic>
        <p:nvPicPr>
          <p:cNvPr id="3" name="Picture 2">
            <a:extLst>
              <a:ext uri="{FF2B5EF4-FFF2-40B4-BE49-F238E27FC236}">
                <a16:creationId xmlns:a16="http://schemas.microsoft.com/office/drawing/2014/main" id="{A3D193F2-8D7B-4EA5-BF2C-72490392529E}"/>
              </a:ext>
            </a:extLst>
          </p:cNvPr>
          <p:cNvPicPr>
            <a:picLocks noChangeAspect="1"/>
          </p:cNvPicPr>
          <p:nvPr/>
        </p:nvPicPr>
        <p:blipFill>
          <a:blip r:embed="rId2"/>
          <a:stretch>
            <a:fillRect/>
          </a:stretch>
        </p:blipFill>
        <p:spPr>
          <a:xfrm>
            <a:off x="7391400" y="6143897"/>
            <a:ext cx="1143000" cy="609600"/>
          </a:xfrm>
          <a:prstGeom prst="rect">
            <a:avLst/>
          </a:prstGeom>
        </p:spPr>
      </p:pic>
    </p:spTree>
    <p:extLst>
      <p:ext uri="{BB962C8B-B14F-4D97-AF65-F5344CB8AC3E}">
        <p14:creationId xmlns:p14="http://schemas.microsoft.com/office/powerpoint/2010/main" val="1737577388"/>
      </p:ext>
    </p:extLst>
  </p:cSld>
  <p:clrMapOvr>
    <a:masterClrMapping/>
  </p:clrMapOvr>
</p:sld>
</file>

<file path=ppt/theme/theme1.xml><?xml version="1.0" encoding="utf-8"?>
<a:theme xmlns:a="http://schemas.openxmlformats.org/drawingml/2006/main" name="Local Market Activation-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Local Market Activation-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2683</TotalTime>
  <Words>2970</Words>
  <Application>Microsoft Office PowerPoint</Application>
  <PresentationFormat>On-screen Show (4:3)</PresentationFormat>
  <Paragraphs>263</Paragraphs>
  <Slides>59</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Calibri</vt:lpstr>
      <vt:lpstr>Century Schoolbook</vt:lpstr>
      <vt:lpstr>Courier New</vt:lpstr>
      <vt:lpstr>Times New Roman</vt:lpstr>
      <vt:lpstr>Wingdings</vt:lpstr>
      <vt:lpstr>Local Market Activation-Green</vt:lpstr>
      <vt:lpstr>1_Local Market Activation-Green</vt:lpstr>
      <vt:lpstr>The FAFSA Made Easy</vt:lpstr>
      <vt:lpstr>What You Need to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FSAIC</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Fill out the FAFSA 101</dc:title>
  <dc:creator>Authorised User</dc:creator>
  <cp:keywords>508</cp:keywords>
  <cp:lastModifiedBy>Neely Ziskin</cp:lastModifiedBy>
  <cp:revision>193</cp:revision>
  <cp:lastPrinted>2014-08-12T13:24:37Z</cp:lastPrinted>
  <dcterms:created xsi:type="dcterms:W3CDTF">2012-11-08T22:31:18Z</dcterms:created>
  <dcterms:modified xsi:type="dcterms:W3CDTF">2019-10-15T21:44:06Z</dcterms:modified>
</cp:coreProperties>
</file>